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heme/themeOverride1.xml" ContentType="application/vnd.openxmlformats-officedocument.themeOverr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ustom.xml" ContentType="application/vnd.openxmlformats-officedocument.custom-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4" r:id="rId1"/>
  </p:sldMasterIdLst>
  <p:notesMasterIdLst>
    <p:notesMasterId r:id="rId16"/>
  </p:notesMasterIdLst>
  <p:handoutMasterIdLst>
    <p:handoutMasterId r:id="rId17"/>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73" r:id="rId15"/>
  </p:sldIdLst>
  <p:sldSz cx="9144000" cy="6858000" type="screen4x3"/>
  <p:notesSz cx="6991350" cy="9282113"/>
  <p:defaultTextStyle>
    <a:defPPr>
      <a:defRPr lang="en-US"/>
    </a:defPPr>
    <a:lvl1pPr algn="ctr" rtl="0" fontAlgn="base">
      <a:spcBef>
        <a:spcPct val="20000"/>
      </a:spcBef>
      <a:spcAft>
        <a:spcPct val="0"/>
      </a:spcAft>
      <a:buClr>
        <a:srgbClr val="FF0000"/>
      </a:buClr>
      <a:buFont typeface="Arial" charset="0"/>
      <a:defRPr b="1" kern="1200">
        <a:solidFill>
          <a:schemeClr val="tx1"/>
        </a:solidFill>
        <a:latin typeface="Arial" charset="0"/>
        <a:ea typeface="+mn-ea"/>
        <a:cs typeface="+mn-cs"/>
      </a:defRPr>
    </a:lvl1pPr>
    <a:lvl2pPr marL="457200" algn="ctr" rtl="0" fontAlgn="base">
      <a:spcBef>
        <a:spcPct val="20000"/>
      </a:spcBef>
      <a:spcAft>
        <a:spcPct val="0"/>
      </a:spcAft>
      <a:buClr>
        <a:srgbClr val="FF0000"/>
      </a:buClr>
      <a:buFont typeface="Arial" charset="0"/>
      <a:defRPr b="1" kern="1200">
        <a:solidFill>
          <a:schemeClr val="tx1"/>
        </a:solidFill>
        <a:latin typeface="Arial" charset="0"/>
        <a:ea typeface="+mn-ea"/>
        <a:cs typeface="+mn-cs"/>
      </a:defRPr>
    </a:lvl2pPr>
    <a:lvl3pPr marL="914400" algn="ctr" rtl="0" fontAlgn="base">
      <a:spcBef>
        <a:spcPct val="20000"/>
      </a:spcBef>
      <a:spcAft>
        <a:spcPct val="0"/>
      </a:spcAft>
      <a:buClr>
        <a:srgbClr val="FF0000"/>
      </a:buClr>
      <a:buFont typeface="Arial" charset="0"/>
      <a:defRPr b="1" kern="1200">
        <a:solidFill>
          <a:schemeClr val="tx1"/>
        </a:solidFill>
        <a:latin typeface="Arial" charset="0"/>
        <a:ea typeface="+mn-ea"/>
        <a:cs typeface="+mn-cs"/>
      </a:defRPr>
    </a:lvl3pPr>
    <a:lvl4pPr marL="1371600" algn="ctr" rtl="0" fontAlgn="base">
      <a:spcBef>
        <a:spcPct val="20000"/>
      </a:spcBef>
      <a:spcAft>
        <a:spcPct val="0"/>
      </a:spcAft>
      <a:buClr>
        <a:srgbClr val="FF0000"/>
      </a:buClr>
      <a:buFont typeface="Arial" charset="0"/>
      <a:defRPr b="1" kern="1200">
        <a:solidFill>
          <a:schemeClr val="tx1"/>
        </a:solidFill>
        <a:latin typeface="Arial" charset="0"/>
        <a:ea typeface="+mn-ea"/>
        <a:cs typeface="+mn-cs"/>
      </a:defRPr>
    </a:lvl4pPr>
    <a:lvl5pPr marL="1828800" algn="ctr" rtl="0" fontAlgn="base">
      <a:spcBef>
        <a:spcPct val="20000"/>
      </a:spcBef>
      <a:spcAft>
        <a:spcPct val="0"/>
      </a:spcAft>
      <a:buClr>
        <a:srgbClr val="FF0000"/>
      </a:buClr>
      <a:buFont typeface="Arial" charset="0"/>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99"/>
    <a:srgbClr val="FFFF00"/>
    <a:srgbClr val="FFCCFF"/>
    <a:srgbClr val="99CCCC"/>
    <a:srgbClr val="9999FF"/>
    <a:srgbClr val="009999"/>
    <a:srgbClr val="99CCFF"/>
    <a:srgbClr val="3333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24975" autoAdjust="0"/>
    <p:restoredTop sz="78709" autoAdjust="0"/>
  </p:normalViewPr>
  <p:slideViewPr>
    <p:cSldViewPr snapToGrid="0">
      <p:cViewPr>
        <p:scale>
          <a:sx n="66" d="100"/>
          <a:sy n="66" d="100"/>
        </p:scale>
        <p:origin x="-1734" y="-144"/>
      </p:cViewPr>
      <p:guideLst>
        <p:guide orient="horz" pos="576"/>
        <p:guide orient="horz" pos="1201"/>
        <p:guide pos="546"/>
        <p:guide pos="5136"/>
        <p:guide pos="618"/>
        <p:guide pos="893"/>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 r:id="rId8" collapse="1"/>
    </p:sldLst>
  </p:outlineViewPr>
  <p:notesTextViewPr>
    <p:cViewPr>
      <p:scale>
        <a:sx n="100" d="100"/>
        <a:sy n="100" d="100"/>
      </p:scale>
      <p:origin x="0" y="0"/>
    </p:cViewPr>
  </p:notesTextViewPr>
  <p:sorterViewPr>
    <p:cViewPr>
      <p:scale>
        <a:sx n="100" d="100"/>
        <a:sy n="100" d="100"/>
      </p:scale>
      <p:origin x="0" y="6894"/>
    </p:cViewPr>
  </p:sorterViewPr>
  <p:notesViewPr>
    <p:cSldViewPr snapToGrid="0">
      <p:cViewPr>
        <p:scale>
          <a:sx n="75" d="100"/>
          <a:sy n="75" d="100"/>
        </p:scale>
        <p:origin x="-1188" y="1110"/>
      </p:cViewPr>
      <p:guideLst>
        <p:guide orient="horz" pos="3312"/>
        <p:guide orient="horz" pos="2928"/>
        <p:guide orient="horz" pos="288"/>
        <p:guide pos="432"/>
        <p:guide pos="528"/>
        <p:guide pos="672"/>
        <p:guide pos="384"/>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_rels/viewProps.xml.rels><?xml version="1.0" encoding="UTF-8" standalone="yes"?>
<Relationships xmlns="http://schemas.openxmlformats.org/package/2006/relationships"><Relationship Id="rId8" Type="http://schemas.openxmlformats.org/officeDocument/2006/relationships/slide" Target="slides/slide14.xml"/><Relationship Id="rId3" Type="http://schemas.openxmlformats.org/officeDocument/2006/relationships/slide" Target="slides/slide3.xml"/><Relationship Id="rId7" Type="http://schemas.openxmlformats.org/officeDocument/2006/relationships/slide" Target="slides/slide11.xml"/><Relationship Id="rId2" Type="http://schemas.openxmlformats.org/officeDocument/2006/relationships/slide" Target="slides/slide2.xml"/><Relationship Id="rId1" Type="http://schemas.openxmlformats.org/officeDocument/2006/relationships/slide" Target="slides/slide1.xml"/><Relationship Id="rId6" Type="http://schemas.openxmlformats.org/officeDocument/2006/relationships/slide" Target="slides/slide8.xml"/><Relationship Id="rId5" Type="http://schemas.openxmlformats.org/officeDocument/2006/relationships/slide" Target="slides/slide6.xml"/><Relationship Id="rId4"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5714" name="Rectangle 2"/>
          <p:cNvSpPr>
            <a:spLocks noGrp="1" noChangeArrowheads="1"/>
          </p:cNvSpPr>
          <p:nvPr>
            <p:ph type="hdr" sz="quarter"/>
          </p:nvPr>
        </p:nvSpPr>
        <p:spPr bwMode="auto">
          <a:xfrm>
            <a:off x="0" y="0"/>
            <a:ext cx="3028950" cy="463550"/>
          </a:xfrm>
          <a:prstGeom prst="rect">
            <a:avLst/>
          </a:prstGeom>
          <a:noFill/>
          <a:ln w="9525">
            <a:noFill/>
            <a:miter lim="800000"/>
            <a:headEnd/>
            <a:tailEnd/>
          </a:ln>
          <a:effectLst/>
        </p:spPr>
        <p:txBody>
          <a:bodyPr vert="horz" wrap="square" lIns="92985" tIns="46493" rIns="92985" bIns="46493" numCol="1" anchor="t" anchorCtr="0" compatLnSpc="1">
            <a:prstTxWarp prst="textNoShape">
              <a:avLst/>
            </a:prstTxWarp>
          </a:bodyPr>
          <a:lstStyle>
            <a:lvl1pPr algn="l" defTabSz="930275">
              <a:spcBef>
                <a:spcPct val="0"/>
              </a:spcBef>
              <a:buClr>
                <a:srgbClr val="000000"/>
              </a:buClr>
              <a:defRPr sz="1200"/>
            </a:lvl1pPr>
          </a:lstStyle>
          <a:p>
            <a:endParaRPr lang="en-US"/>
          </a:p>
        </p:txBody>
      </p:sp>
      <p:sp>
        <p:nvSpPr>
          <p:cNvPr id="115715" name="Rectangle 3"/>
          <p:cNvSpPr>
            <a:spLocks noGrp="1" noChangeArrowheads="1"/>
          </p:cNvSpPr>
          <p:nvPr>
            <p:ph type="dt" sz="quarter" idx="1"/>
          </p:nvPr>
        </p:nvSpPr>
        <p:spPr bwMode="auto">
          <a:xfrm>
            <a:off x="3962400" y="0"/>
            <a:ext cx="3028950" cy="463550"/>
          </a:xfrm>
          <a:prstGeom prst="rect">
            <a:avLst/>
          </a:prstGeom>
          <a:noFill/>
          <a:ln w="9525">
            <a:noFill/>
            <a:miter lim="800000"/>
            <a:headEnd/>
            <a:tailEnd/>
          </a:ln>
          <a:effectLst/>
        </p:spPr>
        <p:txBody>
          <a:bodyPr vert="horz" wrap="square" lIns="92985" tIns="46493" rIns="92985" bIns="46493" numCol="1" anchor="t" anchorCtr="0" compatLnSpc="1">
            <a:prstTxWarp prst="textNoShape">
              <a:avLst/>
            </a:prstTxWarp>
          </a:bodyPr>
          <a:lstStyle>
            <a:lvl1pPr algn="r" defTabSz="930275">
              <a:spcBef>
                <a:spcPct val="0"/>
              </a:spcBef>
              <a:buClr>
                <a:srgbClr val="000000"/>
              </a:buClr>
              <a:defRPr sz="1200"/>
            </a:lvl1pPr>
          </a:lstStyle>
          <a:p>
            <a:endParaRPr lang="en-US"/>
          </a:p>
        </p:txBody>
      </p:sp>
      <p:sp>
        <p:nvSpPr>
          <p:cNvPr id="115716" name="Rectangle 4"/>
          <p:cNvSpPr>
            <a:spLocks noGrp="1" noChangeArrowheads="1"/>
          </p:cNvSpPr>
          <p:nvPr>
            <p:ph type="ftr" sz="quarter" idx="2"/>
          </p:nvPr>
        </p:nvSpPr>
        <p:spPr bwMode="auto">
          <a:xfrm>
            <a:off x="0" y="8818563"/>
            <a:ext cx="3028950" cy="463550"/>
          </a:xfrm>
          <a:prstGeom prst="rect">
            <a:avLst/>
          </a:prstGeom>
          <a:noFill/>
          <a:ln w="9525">
            <a:noFill/>
            <a:miter lim="800000"/>
            <a:headEnd/>
            <a:tailEnd/>
          </a:ln>
          <a:effectLst/>
        </p:spPr>
        <p:txBody>
          <a:bodyPr vert="horz" wrap="square" lIns="92985" tIns="46493" rIns="92985" bIns="46493" numCol="1" anchor="b" anchorCtr="0" compatLnSpc="1">
            <a:prstTxWarp prst="textNoShape">
              <a:avLst/>
            </a:prstTxWarp>
          </a:bodyPr>
          <a:lstStyle>
            <a:lvl1pPr algn="l" defTabSz="930275">
              <a:spcBef>
                <a:spcPct val="0"/>
              </a:spcBef>
              <a:buClr>
                <a:srgbClr val="000000"/>
              </a:buClr>
              <a:defRPr sz="1200"/>
            </a:lvl1pPr>
          </a:lstStyle>
          <a:p>
            <a:endParaRPr lang="en-US"/>
          </a:p>
        </p:txBody>
      </p:sp>
      <p:sp>
        <p:nvSpPr>
          <p:cNvPr id="115717" name="Rectangle 5"/>
          <p:cNvSpPr>
            <a:spLocks noGrp="1" noChangeArrowheads="1"/>
          </p:cNvSpPr>
          <p:nvPr>
            <p:ph type="sldNum" sz="quarter" idx="3"/>
          </p:nvPr>
        </p:nvSpPr>
        <p:spPr bwMode="auto">
          <a:xfrm>
            <a:off x="3962400" y="8818563"/>
            <a:ext cx="3028950" cy="463550"/>
          </a:xfrm>
          <a:prstGeom prst="rect">
            <a:avLst/>
          </a:prstGeom>
          <a:noFill/>
          <a:ln w="9525">
            <a:noFill/>
            <a:miter lim="800000"/>
            <a:headEnd/>
            <a:tailEnd/>
          </a:ln>
          <a:effectLst/>
        </p:spPr>
        <p:txBody>
          <a:bodyPr vert="horz" wrap="square" lIns="92985" tIns="46493" rIns="92985" bIns="46493" numCol="1" anchor="b" anchorCtr="0" compatLnSpc="1">
            <a:prstTxWarp prst="textNoShape">
              <a:avLst/>
            </a:prstTxWarp>
          </a:bodyPr>
          <a:lstStyle>
            <a:lvl1pPr algn="r" defTabSz="930275">
              <a:spcBef>
                <a:spcPct val="0"/>
              </a:spcBef>
              <a:buClr>
                <a:srgbClr val="000000"/>
              </a:buClr>
              <a:defRPr sz="1200"/>
            </a:lvl1pPr>
          </a:lstStyle>
          <a:p>
            <a:fld id="{DBB839AC-C215-47A2-90B6-38D054DA8499}" type="slidenum">
              <a:rPr lang="en-US"/>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00" name="Slide_Image_Placeholder"/>
          <p:cNvSpPr>
            <a:spLocks noGrp="1" noRot="1" noChangeAspect="1" noChangeArrowheads="1" noTextEdit="1"/>
          </p:cNvSpPr>
          <p:nvPr>
            <p:ph type="sldImg" idx="2"/>
          </p:nvPr>
        </p:nvSpPr>
        <p:spPr bwMode="auto">
          <a:xfrm>
            <a:off x="477838" y="463550"/>
            <a:ext cx="6035675" cy="4525963"/>
          </a:xfrm>
          <a:prstGeom prst="rect">
            <a:avLst/>
          </a:prstGeom>
          <a:noFill/>
          <a:ln w="9525">
            <a:solidFill>
              <a:srgbClr val="000000"/>
            </a:solidFill>
            <a:miter lim="800000"/>
            <a:headEnd/>
            <a:tailEnd/>
          </a:ln>
          <a:effectLst/>
        </p:spPr>
      </p:sp>
      <p:sp>
        <p:nvSpPr>
          <p:cNvPr id="4101" name="Notes_TextBox_Placeholder"/>
          <p:cNvSpPr>
            <a:spLocks noGrp="1" noChangeArrowheads="1"/>
          </p:cNvSpPr>
          <p:nvPr>
            <p:ph type="body" sz="quarter" idx="3"/>
          </p:nvPr>
        </p:nvSpPr>
        <p:spPr bwMode="auto">
          <a:xfrm>
            <a:off x="582613" y="5221288"/>
            <a:ext cx="5826125" cy="3467100"/>
          </a:xfrm>
          <a:prstGeom prst="rect">
            <a:avLst/>
          </a:prstGeom>
          <a:noFill/>
          <a:ln w="9525">
            <a:noFill/>
            <a:miter lim="800000"/>
            <a:headEnd/>
            <a:tailEnd/>
          </a:ln>
          <a:effectLst/>
        </p:spPr>
        <p:txBody>
          <a:bodyPr vert="horz" wrap="square" lIns="12915" tIns="12915" rIns="12915" bIns="12915"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105" name="Notes_Footer"/>
          <p:cNvSpPr>
            <a:spLocks noChangeArrowheads="1"/>
          </p:cNvSpPr>
          <p:nvPr/>
        </p:nvSpPr>
        <p:spPr bwMode="gray">
          <a:xfrm>
            <a:off x="647700" y="8894763"/>
            <a:ext cx="5838825" cy="180975"/>
          </a:xfrm>
          <a:prstGeom prst="rect">
            <a:avLst/>
          </a:prstGeom>
          <a:solidFill>
            <a:srgbClr val="FFFFFF"/>
          </a:solidFill>
          <a:ln w="9525">
            <a:solidFill>
              <a:srgbClr val="FFFFFF"/>
            </a:solidFill>
            <a:miter lim="800000"/>
            <a:headEnd/>
            <a:tailEnd/>
          </a:ln>
          <a:effectLst/>
        </p:spPr>
        <p:txBody>
          <a:bodyPr wrap="none" lIns="92985" tIns="46493" rIns="92985" bIns="46493" anchor="ctr"/>
          <a:lstStyle/>
          <a:p>
            <a:pPr defTabSz="930275">
              <a:spcBef>
                <a:spcPct val="0"/>
              </a:spcBef>
              <a:buClrTx/>
              <a:buFontTx/>
              <a:buNone/>
            </a:pPr>
            <a:r>
              <a:rPr lang="en-US" sz="1100">
                <a:solidFill>
                  <a:srgbClr val="000000"/>
                </a:solidFill>
                <a:cs typeface="Arial" charset="0"/>
              </a:rPr>
              <a:t>Oracle Database 10</a:t>
            </a:r>
            <a:r>
              <a:rPr lang="en-US" sz="1100" i="1">
                <a:solidFill>
                  <a:srgbClr val="000000"/>
                </a:solidFill>
                <a:cs typeface="Arial" charset="0"/>
              </a:rPr>
              <a:t>g</a:t>
            </a:r>
            <a:r>
              <a:rPr lang="en-US" sz="1100">
                <a:solidFill>
                  <a:srgbClr val="000000"/>
                </a:solidFill>
                <a:cs typeface="Arial" charset="0"/>
              </a:rPr>
              <a:t>: SQL Fundamentals I</a:t>
            </a:r>
            <a:r>
              <a:rPr lang="en-US" sz="1100"/>
              <a:t>   6-</a:t>
            </a:r>
            <a:fld id="{8BCDEF69-FC9A-413E-AB2B-9B091B3A072F}" type="slidenum">
              <a:rPr lang="en-US" sz="1100"/>
              <a:pPr defTabSz="930275">
                <a:spcBef>
                  <a:spcPct val="0"/>
                </a:spcBef>
                <a:buClrTx/>
                <a:buFontTx/>
                <a:buNone/>
              </a:pPr>
              <a:t>‹#›</a:t>
            </a:fld>
            <a:endParaRPr lang="en-US" sz="1100"/>
          </a:p>
        </p:txBody>
      </p:sp>
    </p:spTree>
  </p:cSld>
  <p:clrMap bg1="lt1" tx1="dk1" bg2="lt2" tx2="dk2" accent1="accent1" accent2="accent2" accent3="accent3" accent4="accent4" accent5="accent5" accent6="accent6" hlink="hlink" folHlink="folHlink"/>
  <p:notesStyle>
    <a:lvl1pPr algn="l" defTabSz="457200" rtl="0" fontAlgn="base">
      <a:spcBef>
        <a:spcPct val="50000"/>
      </a:spcBef>
      <a:spcAft>
        <a:spcPct val="0"/>
      </a:spcAft>
      <a:buSzPct val="100000"/>
      <a:buFont typeface="Arial" charset="0"/>
      <a:defRPr sz="1200" b="1" kern="1200">
        <a:solidFill>
          <a:schemeClr val="tx1"/>
        </a:solidFill>
        <a:latin typeface="Arial" charset="0"/>
        <a:ea typeface="+mn-ea"/>
        <a:cs typeface="+mn-cs"/>
      </a:defRPr>
    </a:lvl1pPr>
    <a:lvl2pPr marL="114300" algn="l" defTabSz="457200" rtl="0" fontAlgn="base">
      <a:spcBef>
        <a:spcPct val="25000"/>
      </a:spcBef>
      <a:spcAft>
        <a:spcPct val="0"/>
      </a:spcAft>
      <a:buSzPct val="100000"/>
      <a:buFont typeface="Times New Roman" pitchFamily="18" charset="0"/>
      <a:defRPr sz="1200" kern="1200">
        <a:solidFill>
          <a:srgbClr val="000000"/>
        </a:solidFill>
        <a:latin typeface="Times New Roman" pitchFamily="18" charset="0"/>
        <a:ea typeface="+mn-ea"/>
        <a:cs typeface="+mn-cs"/>
      </a:defRPr>
    </a:lvl2pPr>
    <a:lvl3pPr marL="457200" indent="-228600" algn="l" defTabSz="457200" rtl="0" fontAlgn="base">
      <a:spcBef>
        <a:spcPct val="0"/>
      </a:spcBef>
      <a:spcAft>
        <a:spcPct val="0"/>
      </a:spcAft>
      <a:buSzPct val="100000"/>
      <a:buChar char="•"/>
      <a:defRPr sz="1200" kern="1200">
        <a:solidFill>
          <a:srgbClr val="000000"/>
        </a:solidFill>
        <a:latin typeface="Times New Roman" pitchFamily="18" charset="0"/>
        <a:ea typeface="+mn-ea"/>
        <a:cs typeface="+mn-cs"/>
      </a:defRPr>
    </a:lvl3pPr>
    <a:lvl4pPr marL="800100" indent="-228600" algn="l" defTabSz="457200" rtl="0" fontAlgn="base">
      <a:spcBef>
        <a:spcPct val="0"/>
      </a:spcBef>
      <a:spcAft>
        <a:spcPct val="0"/>
      </a:spcAft>
      <a:buSzPct val="100000"/>
      <a:buFont typeface="Times New Roman" pitchFamily="18" charset="0"/>
      <a:buChar char="-"/>
      <a:defRPr sz="1200" kern="1200">
        <a:solidFill>
          <a:srgbClr val="000000"/>
        </a:solidFill>
        <a:latin typeface="Times New Roman" pitchFamily="18" charset="0"/>
        <a:ea typeface="+mn-ea"/>
        <a:cs typeface="+mn-cs"/>
      </a:defRPr>
    </a:lvl4pPr>
    <a:lvl5pPr marL="914400" algn="l" defTabSz="457200" rtl="0" fontAlgn="base">
      <a:spcBef>
        <a:spcPct val="0"/>
      </a:spcBef>
      <a:spcAft>
        <a:spcPct val="0"/>
      </a:spcAft>
      <a:buSzPct val="100000"/>
      <a:buFont typeface="Courier New" pitchFamily="49" charset="0"/>
      <a:defRPr sz="1100" kern="1200">
        <a:solidFill>
          <a:srgbClr val="000000"/>
        </a:solidFill>
        <a:latin typeface="Courier New" pitchFamily="49"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s/slide11.xml"/><Relationship Id="rId1" Type="http://schemas.openxmlformats.org/officeDocument/2006/relationships/notesMaster" Target="../notesMasters/notesMaster1.xml"/><Relationship Id="rId4" Type="http://schemas.openxmlformats.org/officeDocument/2006/relationships/image" Target="../media/image9.png"/></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4548" name="Rectangle 4"/>
          <p:cNvSpPr>
            <a:spLocks noGrp="1" noRot="1" noChangeAspect="1" noChangeArrowheads="1" noTextEdit="1"/>
          </p:cNvSpPr>
          <p:nvPr>
            <p:ph type="sldImg"/>
          </p:nvPr>
        </p:nvSpPr>
        <p:spPr>
          <a:ln/>
        </p:spPr>
      </p:sp>
      <p:sp>
        <p:nvSpPr>
          <p:cNvPr id="364549" name="Rectangle 5"/>
          <p:cNvSpPr>
            <a:spLocks noGrp="1" noChangeArrowheads="1"/>
          </p:cNvSpPr>
          <p:nvPr>
            <p:ph type="body" idx="1"/>
          </p:nvPr>
        </p:nvSpPr>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2980" name="Rectangle 4"/>
          <p:cNvSpPr>
            <a:spLocks noGrp="1" noRot="1" noChangeAspect="1" noChangeArrowheads="1" noTextEdit="1"/>
          </p:cNvSpPr>
          <p:nvPr>
            <p:ph type="sldImg"/>
          </p:nvPr>
        </p:nvSpPr>
        <p:spPr>
          <a:ln/>
        </p:spPr>
      </p:sp>
      <p:sp>
        <p:nvSpPr>
          <p:cNvPr id="382981" name="Rectangle 5"/>
          <p:cNvSpPr>
            <a:spLocks noGrp="1" noChangeArrowheads="1"/>
          </p:cNvSpPr>
          <p:nvPr>
            <p:ph type="body" idx="1"/>
          </p:nvPr>
        </p:nvSpPr>
        <p:spPr/>
        <p:txBody>
          <a:bodyPr/>
          <a:lstStyle/>
          <a:p>
            <a:r>
              <a:rPr lang="en-US"/>
              <a:t>Using Group Functions in a Subquery</a:t>
            </a:r>
          </a:p>
          <a:p>
            <a:pPr lvl="1"/>
            <a:r>
              <a:rPr lang="en-US">
                <a:solidFill>
                  <a:schemeClr val="tx1"/>
                </a:solidFill>
              </a:rPr>
              <a:t>You can display data from a main query by using a group function in a subquery to return a single row. The subquery is in parentheses and is placed after the comparison condition.</a:t>
            </a:r>
          </a:p>
          <a:p>
            <a:pPr lvl="1"/>
            <a:r>
              <a:rPr lang="en-US">
                <a:solidFill>
                  <a:schemeClr val="tx1"/>
                </a:solidFill>
              </a:rPr>
              <a:t>The example in the slide displays the employee last name, job ID, and salary of all employees whose salary is equal to the minimum salary. The </a:t>
            </a:r>
            <a:r>
              <a:rPr lang="en-US">
                <a:solidFill>
                  <a:schemeClr val="tx1"/>
                </a:solidFill>
                <a:latin typeface="Courier New" pitchFamily="49" charset="0"/>
              </a:rPr>
              <a:t>MIN</a:t>
            </a:r>
            <a:r>
              <a:rPr lang="en-US">
                <a:solidFill>
                  <a:schemeClr val="tx1"/>
                </a:solidFill>
              </a:rPr>
              <a:t> group function returns a single value (</a:t>
            </a:r>
            <a:r>
              <a:rPr lang="en-US">
                <a:solidFill>
                  <a:schemeClr val="tx1"/>
                </a:solidFill>
                <a:latin typeface="Courier New" pitchFamily="49" charset="0"/>
              </a:rPr>
              <a:t>2500</a:t>
            </a:r>
            <a:r>
              <a:rPr lang="en-US">
                <a:solidFill>
                  <a:schemeClr val="tx1"/>
                </a:solidFill>
              </a:rPr>
              <a:t>) to the outer query.</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5031" name="Rectangle 7"/>
          <p:cNvSpPr>
            <a:spLocks noGrp="1" noRot="1" noChangeAspect="1" noChangeArrowheads="1" noTextEdit="1"/>
          </p:cNvSpPr>
          <p:nvPr>
            <p:ph type="sldImg"/>
          </p:nvPr>
        </p:nvSpPr>
        <p:spPr>
          <a:ln/>
        </p:spPr>
      </p:sp>
      <p:sp>
        <p:nvSpPr>
          <p:cNvPr id="385032" name="Rectangle 8"/>
          <p:cNvSpPr>
            <a:spLocks noGrp="1" noChangeArrowheads="1"/>
          </p:cNvSpPr>
          <p:nvPr>
            <p:ph type="body" idx="1"/>
          </p:nvPr>
        </p:nvSpPr>
        <p:spPr/>
        <p:txBody>
          <a:bodyPr/>
          <a:lstStyle/>
          <a:p>
            <a:pPr>
              <a:lnSpc>
                <a:spcPct val="90000"/>
              </a:lnSpc>
            </a:pPr>
            <a:r>
              <a:rPr lang="en-US"/>
              <a:t>The </a:t>
            </a:r>
            <a:r>
              <a:rPr lang="en-US">
                <a:latin typeface="Courier New" pitchFamily="49" charset="0"/>
              </a:rPr>
              <a:t>HAVING</a:t>
            </a:r>
            <a:r>
              <a:rPr lang="en-US"/>
              <a:t> Clause with Subqueries</a:t>
            </a:r>
          </a:p>
          <a:p>
            <a:pPr lvl="1">
              <a:lnSpc>
                <a:spcPct val="80000"/>
              </a:lnSpc>
              <a:spcBef>
                <a:spcPct val="15000"/>
              </a:spcBef>
            </a:pPr>
            <a:r>
              <a:rPr lang="en-US">
                <a:solidFill>
                  <a:schemeClr val="tx1"/>
                </a:solidFill>
              </a:rPr>
              <a:t>You can use subqueries not only in the </a:t>
            </a:r>
            <a:r>
              <a:rPr lang="en-US">
                <a:solidFill>
                  <a:schemeClr val="tx1"/>
                </a:solidFill>
                <a:latin typeface="Courier New" pitchFamily="49" charset="0"/>
              </a:rPr>
              <a:t>WHERE</a:t>
            </a:r>
            <a:r>
              <a:rPr lang="en-US">
                <a:solidFill>
                  <a:schemeClr val="tx1"/>
                </a:solidFill>
              </a:rPr>
              <a:t> clause but also in the </a:t>
            </a:r>
            <a:r>
              <a:rPr lang="en-US">
                <a:solidFill>
                  <a:schemeClr val="tx1"/>
                </a:solidFill>
                <a:latin typeface="Courier New" pitchFamily="49" charset="0"/>
              </a:rPr>
              <a:t>HAVING</a:t>
            </a:r>
            <a:r>
              <a:rPr lang="en-US">
                <a:solidFill>
                  <a:schemeClr val="tx1"/>
                </a:solidFill>
              </a:rPr>
              <a:t> clause. The Oracle server executes the subquery, and the results are returned into the </a:t>
            </a:r>
            <a:r>
              <a:rPr lang="en-US">
                <a:solidFill>
                  <a:schemeClr val="tx1"/>
                </a:solidFill>
                <a:latin typeface="Courier New" pitchFamily="49" charset="0"/>
              </a:rPr>
              <a:t>HAVING</a:t>
            </a:r>
            <a:r>
              <a:rPr lang="en-US">
                <a:solidFill>
                  <a:schemeClr val="tx1"/>
                </a:solidFill>
              </a:rPr>
              <a:t> clause of the main query.</a:t>
            </a:r>
          </a:p>
          <a:p>
            <a:pPr lvl="1">
              <a:lnSpc>
                <a:spcPct val="80000"/>
              </a:lnSpc>
              <a:spcBef>
                <a:spcPct val="15000"/>
              </a:spcBef>
            </a:pPr>
            <a:r>
              <a:rPr lang="en-US">
                <a:solidFill>
                  <a:schemeClr val="tx1"/>
                </a:solidFill>
              </a:rPr>
              <a:t>The SQL statement in the slide displays all the departments that have a minimum salary greater than that of department 50.</a:t>
            </a:r>
          </a:p>
          <a:p>
            <a:pPr lvl="1">
              <a:lnSpc>
                <a:spcPct val="80000"/>
              </a:lnSpc>
              <a:spcBef>
                <a:spcPct val="0"/>
              </a:spcBef>
            </a:pPr>
            <a:r>
              <a:rPr lang="en-US" b="1">
                <a:solidFill>
                  <a:schemeClr val="tx1"/>
                </a:solidFill>
              </a:rPr>
              <a:t/>
            </a:r>
            <a:br>
              <a:rPr lang="en-US" b="1">
                <a:solidFill>
                  <a:schemeClr val="tx1"/>
                </a:solidFill>
              </a:rPr>
            </a:br>
            <a:r>
              <a:rPr lang="en-US" b="1">
                <a:solidFill>
                  <a:schemeClr val="tx1"/>
                </a:solidFill>
              </a:rPr>
              <a:t/>
            </a:r>
            <a:br>
              <a:rPr lang="en-US" b="1">
                <a:solidFill>
                  <a:schemeClr val="tx1"/>
                </a:solidFill>
              </a:rPr>
            </a:br>
            <a:r>
              <a:rPr lang="en-US" b="1">
                <a:solidFill>
                  <a:schemeClr val="tx1"/>
                </a:solidFill>
              </a:rPr>
              <a:t/>
            </a:r>
            <a:br>
              <a:rPr lang="en-US" b="1">
                <a:solidFill>
                  <a:schemeClr val="tx1"/>
                </a:solidFill>
              </a:rPr>
            </a:br>
            <a:r>
              <a:rPr lang="en-US" b="1">
                <a:solidFill>
                  <a:schemeClr val="tx1"/>
                </a:solidFill>
              </a:rPr>
              <a:t/>
            </a:r>
            <a:br>
              <a:rPr lang="en-US" b="1">
                <a:solidFill>
                  <a:schemeClr val="tx1"/>
                </a:solidFill>
              </a:rPr>
            </a:br>
            <a:r>
              <a:rPr lang="en-US" b="1">
                <a:solidFill>
                  <a:schemeClr val="tx1"/>
                </a:solidFill>
              </a:rPr>
              <a:t/>
            </a:r>
            <a:br>
              <a:rPr lang="en-US" b="1">
                <a:solidFill>
                  <a:schemeClr val="tx1"/>
                </a:solidFill>
              </a:rPr>
            </a:br>
            <a:r>
              <a:rPr lang="en-US" b="1">
                <a:solidFill>
                  <a:schemeClr val="tx1"/>
                </a:solidFill>
              </a:rPr>
              <a:t/>
            </a:r>
            <a:br>
              <a:rPr lang="en-US" b="1">
                <a:solidFill>
                  <a:schemeClr val="tx1"/>
                </a:solidFill>
              </a:rPr>
            </a:br>
            <a:r>
              <a:rPr lang="en-US" b="1">
                <a:solidFill>
                  <a:schemeClr val="tx1"/>
                </a:solidFill>
              </a:rPr>
              <a:t/>
            </a:r>
            <a:br>
              <a:rPr lang="en-US" b="1">
                <a:solidFill>
                  <a:schemeClr val="tx1"/>
                </a:solidFill>
              </a:rPr>
            </a:br>
            <a:r>
              <a:rPr lang="en-US" b="1">
                <a:solidFill>
                  <a:schemeClr val="tx1"/>
                </a:solidFill>
              </a:rPr>
              <a:t/>
            </a:r>
            <a:br>
              <a:rPr lang="en-US" b="1">
                <a:solidFill>
                  <a:schemeClr val="tx1"/>
                </a:solidFill>
              </a:rPr>
            </a:br>
            <a:r>
              <a:rPr lang="en-US" sz="1800" b="1">
                <a:solidFill>
                  <a:schemeClr val="tx1"/>
                </a:solidFill>
              </a:rPr>
              <a:t/>
            </a:r>
            <a:br>
              <a:rPr lang="en-US" sz="1800" b="1">
                <a:solidFill>
                  <a:schemeClr val="tx1"/>
                </a:solidFill>
              </a:rPr>
            </a:br>
            <a:r>
              <a:rPr lang="en-US" b="1">
                <a:solidFill>
                  <a:schemeClr val="tx1"/>
                </a:solidFill>
              </a:rPr>
              <a:t>Example</a:t>
            </a:r>
          </a:p>
          <a:p>
            <a:pPr lvl="1">
              <a:lnSpc>
                <a:spcPct val="80000"/>
              </a:lnSpc>
              <a:spcBef>
                <a:spcPct val="15000"/>
              </a:spcBef>
            </a:pPr>
            <a:r>
              <a:rPr lang="en-US">
                <a:solidFill>
                  <a:schemeClr val="tx1"/>
                </a:solidFill>
              </a:rPr>
              <a:t>Find the job with the lowest average salary.</a:t>
            </a:r>
            <a:endParaRPr lang="en-US" sz="100">
              <a:solidFill>
                <a:schemeClr val="tx1"/>
              </a:solidFill>
            </a:endParaRPr>
          </a:p>
          <a:p>
            <a:pPr lvl="1">
              <a:lnSpc>
                <a:spcPct val="90000"/>
              </a:lnSpc>
              <a:spcBef>
                <a:spcPct val="0"/>
              </a:spcBef>
            </a:pPr>
            <a:r>
              <a:rPr lang="en-US" sz="1100">
                <a:solidFill>
                  <a:schemeClr val="tx1"/>
                </a:solidFill>
                <a:latin typeface="Courier New" pitchFamily="49" charset="0"/>
              </a:rPr>
              <a:t>   SELECT   job_id, AVG(salary)</a:t>
            </a:r>
          </a:p>
          <a:p>
            <a:pPr lvl="1">
              <a:lnSpc>
                <a:spcPct val="90000"/>
              </a:lnSpc>
              <a:spcBef>
                <a:spcPct val="0"/>
              </a:spcBef>
            </a:pPr>
            <a:r>
              <a:rPr lang="en-US" sz="1100">
                <a:solidFill>
                  <a:schemeClr val="tx1"/>
                </a:solidFill>
                <a:latin typeface="Courier New" pitchFamily="49" charset="0"/>
              </a:rPr>
              <a:t>   FROM     employees</a:t>
            </a:r>
          </a:p>
          <a:p>
            <a:pPr lvl="1">
              <a:lnSpc>
                <a:spcPct val="90000"/>
              </a:lnSpc>
              <a:spcBef>
                <a:spcPct val="0"/>
              </a:spcBef>
            </a:pPr>
            <a:r>
              <a:rPr lang="en-US" sz="1100">
                <a:solidFill>
                  <a:schemeClr val="tx1"/>
                </a:solidFill>
                <a:latin typeface="Courier New" pitchFamily="49" charset="0"/>
              </a:rPr>
              <a:t>   GROUP BY job_id</a:t>
            </a:r>
          </a:p>
          <a:p>
            <a:pPr lvl="1">
              <a:lnSpc>
                <a:spcPct val="90000"/>
              </a:lnSpc>
              <a:spcBef>
                <a:spcPct val="0"/>
              </a:spcBef>
            </a:pPr>
            <a:r>
              <a:rPr lang="en-US" sz="1100">
                <a:solidFill>
                  <a:schemeClr val="tx1"/>
                </a:solidFill>
                <a:latin typeface="Courier New" pitchFamily="49" charset="0"/>
              </a:rPr>
              <a:t>   HAVING   AVG(salary) = (SELECT   MIN(AVG(salary))</a:t>
            </a:r>
          </a:p>
          <a:p>
            <a:pPr lvl="1">
              <a:lnSpc>
                <a:spcPct val="90000"/>
              </a:lnSpc>
              <a:spcBef>
                <a:spcPct val="0"/>
              </a:spcBef>
            </a:pPr>
            <a:r>
              <a:rPr lang="en-US" sz="1100">
                <a:solidFill>
                  <a:schemeClr val="tx1"/>
                </a:solidFill>
                <a:latin typeface="Courier New" pitchFamily="49" charset="0"/>
              </a:rPr>
              <a:t>                           FROM     employees</a:t>
            </a:r>
          </a:p>
          <a:p>
            <a:pPr lvl="1">
              <a:lnSpc>
                <a:spcPct val="90000"/>
              </a:lnSpc>
              <a:spcBef>
                <a:spcPct val="0"/>
              </a:spcBef>
            </a:pPr>
            <a:r>
              <a:rPr lang="en-US" sz="1100">
                <a:solidFill>
                  <a:schemeClr val="tx1"/>
                </a:solidFill>
                <a:latin typeface="Courier New" pitchFamily="49" charset="0"/>
              </a:rPr>
              <a:t>                           GROUP BY job_id);</a:t>
            </a:r>
          </a:p>
        </p:txBody>
      </p:sp>
      <p:pic>
        <p:nvPicPr>
          <p:cNvPr id="385028" name="Picture 4"/>
          <p:cNvPicPr>
            <a:picLocks noChangeAspect="1" noChangeArrowheads="1"/>
          </p:cNvPicPr>
          <p:nvPr/>
        </p:nvPicPr>
        <p:blipFill>
          <a:blip r:embed="rId3"/>
          <a:srcRect/>
          <a:stretch>
            <a:fillRect/>
          </a:stretch>
        </p:blipFill>
        <p:spPr bwMode="gray">
          <a:xfrm>
            <a:off x="650875" y="6219825"/>
            <a:ext cx="5527675" cy="690563"/>
          </a:xfrm>
          <a:prstGeom prst="rect">
            <a:avLst/>
          </a:prstGeom>
          <a:noFill/>
          <a:ln w="25400">
            <a:noFill/>
            <a:miter lim="800000"/>
            <a:headEnd type="none" w="sm" len="sm"/>
            <a:tailEnd type="none" w="sm" len="sm"/>
          </a:ln>
          <a:effectLst/>
        </p:spPr>
      </p:pic>
      <p:pic>
        <p:nvPicPr>
          <p:cNvPr id="385029" name="Picture 5"/>
          <p:cNvPicPr>
            <a:picLocks noChangeAspect="1" noChangeArrowheads="1"/>
          </p:cNvPicPr>
          <p:nvPr/>
        </p:nvPicPr>
        <p:blipFill>
          <a:blip r:embed="rId4"/>
          <a:srcRect/>
          <a:stretch>
            <a:fillRect/>
          </a:stretch>
        </p:blipFill>
        <p:spPr bwMode="gray">
          <a:xfrm>
            <a:off x="449263" y="6991350"/>
            <a:ext cx="5732462" cy="566738"/>
          </a:xfrm>
          <a:prstGeom prst="rect">
            <a:avLst/>
          </a:prstGeom>
          <a:noFill/>
          <a:ln w="25400">
            <a:noFill/>
            <a:miter lim="800000"/>
            <a:headEnd type="none" w="sm" len="sm"/>
            <a:tailEnd type="none" w="sm" len="sm"/>
          </a:ln>
          <a:effectLst/>
        </p:spPr>
      </p:pic>
      <p:sp>
        <p:nvSpPr>
          <p:cNvPr id="385030" name="Text Box 6"/>
          <p:cNvSpPr txBox="1">
            <a:spLocks noChangeArrowheads="1"/>
          </p:cNvSpPr>
          <p:nvPr/>
        </p:nvSpPr>
        <p:spPr bwMode="gray">
          <a:xfrm>
            <a:off x="660400" y="6656388"/>
            <a:ext cx="354013" cy="376237"/>
          </a:xfrm>
          <a:prstGeom prst="rect">
            <a:avLst/>
          </a:prstGeom>
          <a:noFill/>
          <a:ln w="25400">
            <a:noFill/>
            <a:miter lim="800000"/>
            <a:headEnd type="none" w="sm" len="sm"/>
            <a:tailEnd type="none" w="med" len="lg"/>
          </a:ln>
          <a:effectLst/>
        </p:spPr>
        <p:txBody>
          <a:bodyPr lIns="12381" tIns="12381" rIns="12381" bIns="12381">
            <a:spAutoFit/>
          </a:bodyPr>
          <a:lstStyle/>
          <a:p>
            <a:pPr defTabSz="801688">
              <a:spcBef>
                <a:spcPct val="0"/>
              </a:spcBef>
              <a:buClr>
                <a:srgbClr val="000000"/>
              </a:buClr>
            </a:pPr>
            <a:r>
              <a:rPr lang="en-US" sz="2300"/>
              <a: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076" name="Rectangle 4"/>
          <p:cNvSpPr>
            <a:spLocks noGrp="1" noRot="1" noChangeAspect="1" noChangeArrowheads="1" noTextEdit="1"/>
          </p:cNvSpPr>
          <p:nvPr>
            <p:ph type="sldImg"/>
          </p:nvPr>
        </p:nvSpPr>
        <p:spPr>
          <a:ln/>
        </p:spPr>
      </p:sp>
      <p:sp>
        <p:nvSpPr>
          <p:cNvPr id="387077" name="Rectangle 5"/>
          <p:cNvSpPr>
            <a:spLocks noGrp="1" noChangeArrowheads="1"/>
          </p:cNvSpPr>
          <p:nvPr>
            <p:ph type="body" idx="1"/>
          </p:nvPr>
        </p:nvSpPr>
        <p:spPr/>
        <p:txBody>
          <a:bodyPr/>
          <a:lstStyle/>
          <a:p>
            <a:r>
              <a:rPr lang="en-US"/>
              <a:t>Errors with Subqueries</a:t>
            </a:r>
          </a:p>
          <a:p>
            <a:pPr lvl="1"/>
            <a:r>
              <a:rPr lang="en-US"/>
              <a:t>One common error with subqueries occurs when more than one row is returned for a single-row subquery.</a:t>
            </a:r>
          </a:p>
          <a:p>
            <a:pPr lvl="1"/>
            <a:r>
              <a:rPr lang="en-US"/>
              <a:t>In the SQL statement in the slide, the subquery contains a </a:t>
            </a:r>
            <a:r>
              <a:rPr lang="en-US">
                <a:latin typeface="Courier New" pitchFamily="49" charset="0"/>
              </a:rPr>
              <a:t>GROUP BY</a:t>
            </a:r>
            <a:r>
              <a:rPr lang="en-US"/>
              <a:t> clause, which implies that the subquery will return multiple rows, one for each group that it finds. In this case, the result of the subquery are </a:t>
            </a:r>
            <a:r>
              <a:rPr lang="en-US">
                <a:latin typeface="Courier New" pitchFamily="49" charset="0"/>
              </a:rPr>
              <a:t>4400</a:t>
            </a:r>
            <a:r>
              <a:rPr lang="en-US"/>
              <a:t>, </a:t>
            </a:r>
            <a:r>
              <a:rPr lang="en-US">
                <a:latin typeface="Courier New" pitchFamily="49" charset="0"/>
              </a:rPr>
              <a:t>6000</a:t>
            </a:r>
            <a:r>
              <a:rPr lang="en-US"/>
              <a:t>, </a:t>
            </a:r>
            <a:r>
              <a:rPr lang="en-US">
                <a:latin typeface="Courier New" pitchFamily="49" charset="0"/>
              </a:rPr>
              <a:t>2500</a:t>
            </a:r>
            <a:r>
              <a:rPr lang="en-US"/>
              <a:t>, </a:t>
            </a:r>
            <a:r>
              <a:rPr lang="en-US">
                <a:latin typeface="Courier New" pitchFamily="49" charset="0"/>
              </a:rPr>
              <a:t>4200</a:t>
            </a:r>
            <a:r>
              <a:rPr lang="en-US"/>
              <a:t>, </a:t>
            </a:r>
            <a:r>
              <a:rPr lang="en-US">
                <a:latin typeface="Courier New" pitchFamily="49" charset="0"/>
              </a:rPr>
              <a:t>7000</a:t>
            </a:r>
            <a:r>
              <a:rPr lang="en-US"/>
              <a:t>, </a:t>
            </a:r>
            <a:r>
              <a:rPr lang="en-US">
                <a:latin typeface="Courier New" pitchFamily="49" charset="0"/>
              </a:rPr>
              <a:t>17000</a:t>
            </a:r>
            <a:r>
              <a:rPr lang="en-US"/>
              <a:t>, and </a:t>
            </a:r>
            <a:r>
              <a:rPr lang="en-US">
                <a:latin typeface="Courier New" pitchFamily="49" charset="0"/>
              </a:rPr>
              <a:t>8300</a:t>
            </a:r>
            <a:r>
              <a:rPr lang="en-US"/>
              <a:t>.</a:t>
            </a:r>
          </a:p>
          <a:p>
            <a:pPr lvl="1"/>
            <a:r>
              <a:rPr lang="en-US"/>
              <a:t>The outer query takes those results and uses them in its </a:t>
            </a:r>
            <a:r>
              <a:rPr lang="en-US">
                <a:latin typeface="Courier New" pitchFamily="49" charset="0"/>
              </a:rPr>
              <a:t>WHERE</a:t>
            </a:r>
            <a:r>
              <a:rPr lang="en-US"/>
              <a:t> clause. The </a:t>
            </a:r>
            <a:r>
              <a:rPr lang="en-US">
                <a:latin typeface="Courier New" pitchFamily="49" charset="0"/>
              </a:rPr>
              <a:t>WHERE</a:t>
            </a:r>
            <a:r>
              <a:rPr lang="en-US"/>
              <a:t> clause contains an equal (</a:t>
            </a:r>
            <a:r>
              <a:rPr lang="en-US">
                <a:latin typeface="Courier New" pitchFamily="49" charset="0"/>
              </a:rPr>
              <a:t>=</a:t>
            </a:r>
            <a:r>
              <a:rPr lang="en-US"/>
              <a:t>) operator, a single-row comparison operator that expects only one value. The </a:t>
            </a:r>
            <a:r>
              <a:rPr lang="en-US">
                <a:latin typeface="Courier New" pitchFamily="49" charset="0"/>
              </a:rPr>
              <a:t>=</a:t>
            </a:r>
            <a:r>
              <a:rPr lang="en-US"/>
              <a:t> operator cannot accept more than one value from the subquery and therefore generates the error.</a:t>
            </a:r>
          </a:p>
          <a:p>
            <a:pPr lvl="1"/>
            <a:r>
              <a:rPr lang="en-US"/>
              <a:t>To correct this error, change the </a:t>
            </a:r>
            <a:r>
              <a:rPr lang="en-US">
                <a:latin typeface="Courier New" pitchFamily="49" charset="0"/>
              </a:rPr>
              <a:t>=</a:t>
            </a:r>
            <a:r>
              <a:rPr lang="en-US"/>
              <a:t> operator to </a:t>
            </a:r>
            <a:r>
              <a:rPr lang="en-US">
                <a:latin typeface="Courier New" pitchFamily="49" charset="0"/>
              </a:rPr>
              <a:t>IN</a:t>
            </a:r>
            <a:r>
              <a:rPr lang="en-US"/>
              <a:t>.</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24" name="Rectangle 4"/>
          <p:cNvSpPr>
            <a:spLocks noGrp="1" noRot="1" noChangeAspect="1" noChangeArrowheads="1" noTextEdit="1"/>
          </p:cNvSpPr>
          <p:nvPr>
            <p:ph type="sldImg"/>
          </p:nvPr>
        </p:nvSpPr>
        <p:spPr>
          <a:ln/>
        </p:spPr>
      </p:sp>
      <p:sp>
        <p:nvSpPr>
          <p:cNvPr id="389125" name="Rectangle 5"/>
          <p:cNvSpPr>
            <a:spLocks noGrp="1" noChangeArrowheads="1"/>
          </p:cNvSpPr>
          <p:nvPr>
            <p:ph type="body" idx="1"/>
          </p:nvPr>
        </p:nvSpPr>
        <p:spPr/>
        <p:txBody>
          <a:bodyPr/>
          <a:lstStyle/>
          <a:p>
            <a:r>
              <a:rPr lang="en-US"/>
              <a:t>Problems with Subqueries</a:t>
            </a:r>
          </a:p>
          <a:p>
            <a:pPr lvl="1"/>
            <a:r>
              <a:rPr lang="en-US">
                <a:solidFill>
                  <a:schemeClr val="tx1"/>
                </a:solidFill>
              </a:rPr>
              <a:t>A common problem with subqueries occurs when no rows are returned by the inner query. </a:t>
            </a:r>
          </a:p>
          <a:p>
            <a:pPr lvl="1"/>
            <a:r>
              <a:rPr lang="en-US">
                <a:solidFill>
                  <a:schemeClr val="tx1"/>
                </a:solidFill>
              </a:rPr>
              <a:t>In the SQL statement in the slide, the subquery contains a </a:t>
            </a:r>
            <a:r>
              <a:rPr lang="en-US">
                <a:solidFill>
                  <a:schemeClr val="tx1"/>
                </a:solidFill>
                <a:latin typeface="Courier New" pitchFamily="49" charset="0"/>
              </a:rPr>
              <a:t>WHERE</a:t>
            </a:r>
            <a:r>
              <a:rPr lang="en-US">
                <a:solidFill>
                  <a:schemeClr val="tx1"/>
                </a:solidFill>
              </a:rPr>
              <a:t> clause. Presumably, the intention is to find the employee whose name is Haas. The statement is correct but selects no rows when executed. </a:t>
            </a:r>
          </a:p>
          <a:p>
            <a:pPr lvl="1"/>
            <a:r>
              <a:rPr lang="en-US">
                <a:solidFill>
                  <a:schemeClr val="tx1"/>
                </a:solidFill>
              </a:rPr>
              <a:t>There is no employee named Haas. So the subquery returns no rows. The outer query takes the results of the subquery (null) and uses these results in its </a:t>
            </a:r>
            <a:r>
              <a:rPr lang="en-US">
                <a:solidFill>
                  <a:schemeClr val="tx1"/>
                </a:solidFill>
                <a:latin typeface="Courier New" pitchFamily="49" charset="0"/>
              </a:rPr>
              <a:t>WHERE</a:t>
            </a:r>
            <a:r>
              <a:rPr lang="en-US">
                <a:solidFill>
                  <a:schemeClr val="tx1"/>
                </a:solidFill>
              </a:rPr>
              <a:t> clause. The outer query finds no employee with a job ID equal to null, and so returns no rows. If a job existed with a value of null, the row is not returned because comparison of two null values yields a null; therefore, the </a:t>
            </a:r>
            <a:r>
              <a:rPr lang="en-US">
                <a:solidFill>
                  <a:schemeClr val="tx1"/>
                </a:solidFill>
                <a:latin typeface="Courier New" pitchFamily="49" charset="0"/>
              </a:rPr>
              <a:t>WHERE</a:t>
            </a:r>
            <a:r>
              <a:rPr lang="en-US">
                <a:solidFill>
                  <a:schemeClr val="tx1"/>
                </a:solidFill>
              </a:rPr>
              <a:t> condition is not true.</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62" name="Rectangle 2"/>
          <p:cNvSpPr>
            <a:spLocks noChangeArrowheads="1"/>
          </p:cNvSpPr>
          <p:nvPr/>
        </p:nvSpPr>
        <p:spPr bwMode="auto">
          <a:xfrm>
            <a:off x="3959225" y="-1588"/>
            <a:ext cx="3033713" cy="468313"/>
          </a:xfrm>
          <a:prstGeom prst="rect">
            <a:avLst/>
          </a:prstGeom>
          <a:noFill/>
          <a:ln w="9525">
            <a:noFill/>
            <a:miter lim="800000"/>
            <a:headEnd/>
            <a:tailEnd/>
          </a:ln>
          <a:effectLst/>
        </p:spPr>
        <p:txBody>
          <a:bodyPr wrap="none" anchor="ctr"/>
          <a:lstStyle/>
          <a:p>
            <a:endParaRPr lang="en-US"/>
          </a:p>
        </p:txBody>
      </p:sp>
      <p:sp>
        <p:nvSpPr>
          <p:cNvPr id="399363" name="Rectangle 3"/>
          <p:cNvSpPr>
            <a:spLocks noChangeArrowheads="1"/>
          </p:cNvSpPr>
          <p:nvPr/>
        </p:nvSpPr>
        <p:spPr bwMode="auto">
          <a:xfrm>
            <a:off x="-3175" y="-1588"/>
            <a:ext cx="3030538" cy="468313"/>
          </a:xfrm>
          <a:prstGeom prst="rect">
            <a:avLst/>
          </a:prstGeom>
          <a:noFill/>
          <a:ln w="9525">
            <a:noFill/>
            <a:miter lim="800000"/>
            <a:headEnd/>
            <a:tailEnd/>
          </a:ln>
          <a:effectLst/>
        </p:spPr>
        <p:txBody>
          <a:bodyPr wrap="none" anchor="ctr"/>
          <a:lstStyle/>
          <a:p>
            <a:endParaRPr lang="en-US"/>
          </a:p>
        </p:txBody>
      </p:sp>
      <p:sp>
        <p:nvSpPr>
          <p:cNvPr id="399366" name="Rectangle 6"/>
          <p:cNvSpPr>
            <a:spLocks noGrp="1" noRot="1" noChangeAspect="1" noChangeArrowheads="1" noTextEdit="1"/>
          </p:cNvSpPr>
          <p:nvPr>
            <p:ph type="sldImg"/>
          </p:nvPr>
        </p:nvSpPr>
        <p:spPr>
          <a:ln/>
        </p:spPr>
      </p:sp>
      <p:sp>
        <p:nvSpPr>
          <p:cNvPr id="399367" name="Rectangle 7"/>
          <p:cNvSpPr>
            <a:spLocks noGrp="1" noChangeArrowheads="1"/>
          </p:cNvSpPr>
          <p:nvPr>
            <p:ph type="body" idx="1"/>
          </p:nvPr>
        </p:nvSpPr>
        <p:spPr/>
        <p:txBody>
          <a:bodyPr/>
          <a:lstStyle/>
          <a:p>
            <a:r>
              <a:rPr lang="en-US"/>
              <a:t>Summary</a:t>
            </a:r>
            <a:endParaRPr lang="en-US">
              <a:solidFill>
                <a:srgbClr val="3333FF"/>
              </a:solidFill>
            </a:endParaRPr>
          </a:p>
          <a:p>
            <a:pPr lvl="1"/>
            <a:r>
              <a:rPr lang="en-US"/>
              <a:t>In this lesson, you should have learned how to use subqueries. A subquery is a </a:t>
            </a:r>
            <a:r>
              <a:rPr lang="en-US">
                <a:latin typeface="Courier New" pitchFamily="49" charset="0"/>
              </a:rPr>
              <a:t>SELECT</a:t>
            </a:r>
            <a:r>
              <a:rPr lang="en-US"/>
              <a:t> statement that is embedded in a clause of another SQL statement. Subqueries are useful when a query is based on a search criterion with unknown intermediate values.</a:t>
            </a:r>
          </a:p>
          <a:p>
            <a:pPr lvl="1"/>
            <a:r>
              <a:rPr lang="en-US"/>
              <a:t>Subqueries have the following characteristics:</a:t>
            </a:r>
          </a:p>
          <a:p>
            <a:pPr lvl="2"/>
            <a:r>
              <a:rPr lang="en-US"/>
              <a:t>Can pass one row of data to a main statement that contains a single-row operator, such as =, &lt;&gt;, &gt;, &gt;=, &lt;, or &lt;=</a:t>
            </a:r>
          </a:p>
          <a:p>
            <a:pPr lvl="2"/>
            <a:r>
              <a:rPr lang="en-US"/>
              <a:t>Can pass multiple rows of data to a main statement that contains a multiple-row operator, such as </a:t>
            </a:r>
            <a:r>
              <a:rPr lang="en-US">
                <a:latin typeface="Courier New" pitchFamily="49" charset="0"/>
              </a:rPr>
              <a:t>IN</a:t>
            </a:r>
            <a:endParaRPr lang="en-US"/>
          </a:p>
          <a:p>
            <a:pPr lvl="2"/>
            <a:r>
              <a:rPr lang="en-US"/>
              <a:t>Are processed first by the Oracle server, after which the </a:t>
            </a:r>
            <a:r>
              <a:rPr lang="en-US">
                <a:latin typeface="Courier New" pitchFamily="49" charset="0"/>
              </a:rPr>
              <a:t>WHERE</a:t>
            </a:r>
            <a:r>
              <a:rPr lang="en-US"/>
              <a:t> or </a:t>
            </a:r>
            <a:r>
              <a:rPr lang="en-US">
                <a:latin typeface="Courier New" pitchFamily="49" charset="0"/>
              </a:rPr>
              <a:t>HAVING</a:t>
            </a:r>
            <a:r>
              <a:rPr lang="en-US"/>
              <a:t> clause uses the results</a:t>
            </a:r>
          </a:p>
          <a:p>
            <a:pPr lvl="2"/>
            <a:r>
              <a:rPr lang="en-US"/>
              <a:t>Can contain group functions</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6594" name="Rectangle 1026"/>
          <p:cNvSpPr>
            <a:spLocks noChangeArrowheads="1"/>
          </p:cNvSpPr>
          <p:nvPr/>
        </p:nvSpPr>
        <p:spPr bwMode="auto">
          <a:xfrm>
            <a:off x="3959225" y="-1588"/>
            <a:ext cx="3033713" cy="468313"/>
          </a:xfrm>
          <a:prstGeom prst="rect">
            <a:avLst/>
          </a:prstGeom>
          <a:noFill/>
          <a:ln w="9525">
            <a:noFill/>
            <a:miter lim="800000"/>
            <a:headEnd/>
            <a:tailEnd/>
          </a:ln>
          <a:effectLst/>
        </p:spPr>
        <p:txBody>
          <a:bodyPr wrap="none" anchor="ctr"/>
          <a:lstStyle/>
          <a:p>
            <a:endParaRPr lang="en-US"/>
          </a:p>
        </p:txBody>
      </p:sp>
      <p:sp>
        <p:nvSpPr>
          <p:cNvPr id="366595" name="Rectangle 1027"/>
          <p:cNvSpPr>
            <a:spLocks noChangeArrowheads="1"/>
          </p:cNvSpPr>
          <p:nvPr/>
        </p:nvSpPr>
        <p:spPr bwMode="auto">
          <a:xfrm>
            <a:off x="-3175" y="-1588"/>
            <a:ext cx="3030538" cy="468313"/>
          </a:xfrm>
          <a:prstGeom prst="rect">
            <a:avLst/>
          </a:prstGeom>
          <a:noFill/>
          <a:ln w="9525">
            <a:noFill/>
            <a:miter lim="800000"/>
            <a:headEnd/>
            <a:tailEnd/>
          </a:ln>
          <a:effectLst/>
        </p:spPr>
        <p:txBody>
          <a:bodyPr wrap="none" anchor="ctr"/>
          <a:lstStyle/>
          <a:p>
            <a:endParaRPr lang="en-US"/>
          </a:p>
        </p:txBody>
      </p:sp>
      <p:sp>
        <p:nvSpPr>
          <p:cNvPr id="366598" name="Rectangle 1030"/>
          <p:cNvSpPr>
            <a:spLocks noGrp="1" noRot="1" noChangeAspect="1" noChangeArrowheads="1" noTextEdit="1"/>
          </p:cNvSpPr>
          <p:nvPr>
            <p:ph type="sldImg"/>
          </p:nvPr>
        </p:nvSpPr>
        <p:spPr>
          <a:ln/>
        </p:spPr>
      </p:sp>
      <p:sp>
        <p:nvSpPr>
          <p:cNvPr id="366599" name="Rectangle 1031"/>
          <p:cNvSpPr>
            <a:spLocks noGrp="1" noChangeArrowheads="1"/>
          </p:cNvSpPr>
          <p:nvPr>
            <p:ph type="body" idx="1"/>
          </p:nvPr>
        </p:nvSpPr>
        <p:spPr/>
        <p:txBody>
          <a:bodyPr/>
          <a:lstStyle/>
          <a:p>
            <a:r>
              <a:rPr lang="en-US"/>
              <a:t>Objectives</a:t>
            </a:r>
          </a:p>
          <a:p>
            <a:pPr lvl="1"/>
            <a:r>
              <a:rPr lang="en-US">
                <a:solidFill>
                  <a:schemeClr val="tx1"/>
                </a:solidFill>
              </a:rPr>
              <a:t>In this lesson, you learn about more-advanced features of the </a:t>
            </a:r>
            <a:r>
              <a:rPr lang="en-US">
                <a:solidFill>
                  <a:schemeClr val="tx1"/>
                </a:solidFill>
                <a:latin typeface="Courier New" pitchFamily="49" charset="0"/>
              </a:rPr>
              <a:t>SELECT</a:t>
            </a:r>
            <a:r>
              <a:rPr lang="en-US">
                <a:solidFill>
                  <a:schemeClr val="tx1"/>
                </a:solidFill>
              </a:rPr>
              <a:t> statement. You can write subqueries in the </a:t>
            </a:r>
            <a:r>
              <a:rPr lang="en-US">
                <a:solidFill>
                  <a:schemeClr val="tx1"/>
                </a:solidFill>
                <a:latin typeface="Courier New" pitchFamily="49" charset="0"/>
              </a:rPr>
              <a:t>WHERE</a:t>
            </a:r>
            <a:r>
              <a:rPr lang="en-US">
                <a:solidFill>
                  <a:schemeClr val="tx1"/>
                </a:solidFill>
              </a:rPr>
              <a:t> clause of another SQL statement to obtain values based on an unknown conditional value. This lesson covers single-row subqueries and multiple-row subqueries.</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42" name="Rectangle 2"/>
          <p:cNvSpPr>
            <a:spLocks noChangeArrowheads="1"/>
          </p:cNvSpPr>
          <p:nvPr/>
        </p:nvSpPr>
        <p:spPr bwMode="auto">
          <a:xfrm>
            <a:off x="3960813" y="-3175"/>
            <a:ext cx="3030537" cy="466725"/>
          </a:xfrm>
          <a:prstGeom prst="rect">
            <a:avLst/>
          </a:prstGeom>
          <a:noFill/>
          <a:ln w="9525">
            <a:noFill/>
            <a:miter lim="800000"/>
            <a:headEnd/>
            <a:tailEnd/>
          </a:ln>
          <a:effectLst/>
        </p:spPr>
        <p:txBody>
          <a:bodyPr wrap="none" anchor="ctr"/>
          <a:lstStyle/>
          <a:p>
            <a:endParaRPr lang="en-US"/>
          </a:p>
        </p:txBody>
      </p:sp>
      <p:sp>
        <p:nvSpPr>
          <p:cNvPr id="368643" name="Rectangle 3"/>
          <p:cNvSpPr>
            <a:spLocks noChangeArrowheads="1"/>
          </p:cNvSpPr>
          <p:nvPr/>
        </p:nvSpPr>
        <p:spPr bwMode="auto">
          <a:xfrm>
            <a:off x="-1588" y="-3175"/>
            <a:ext cx="3027363" cy="466725"/>
          </a:xfrm>
          <a:prstGeom prst="rect">
            <a:avLst/>
          </a:prstGeom>
          <a:noFill/>
          <a:ln w="9525">
            <a:noFill/>
            <a:miter lim="800000"/>
            <a:headEnd/>
            <a:tailEnd/>
          </a:ln>
          <a:effectLst/>
        </p:spPr>
        <p:txBody>
          <a:bodyPr wrap="none" anchor="ctr"/>
          <a:lstStyle/>
          <a:p>
            <a:endParaRPr lang="en-US"/>
          </a:p>
        </p:txBody>
      </p:sp>
      <p:sp>
        <p:nvSpPr>
          <p:cNvPr id="368646" name="Rectangle 6"/>
          <p:cNvSpPr>
            <a:spLocks noGrp="1" noRot="1" noChangeAspect="1" noChangeArrowheads="1" noTextEdit="1"/>
          </p:cNvSpPr>
          <p:nvPr>
            <p:ph type="sldImg"/>
          </p:nvPr>
        </p:nvSpPr>
        <p:spPr>
          <a:ln/>
        </p:spPr>
      </p:sp>
      <p:sp>
        <p:nvSpPr>
          <p:cNvPr id="368647" name="Rectangle 7"/>
          <p:cNvSpPr>
            <a:spLocks noGrp="1" noChangeArrowheads="1"/>
          </p:cNvSpPr>
          <p:nvPr>
            <p:ph type="body" idx="1"/>
          </p:nvPr>
        </p:nvSpPr>
        <p:spPr/>
        <p:txBody>
          <a:bodyPr/>
          <a:lstStyle/>
          <a:p>
            <a:r>
              <a:rPr lang="en-US"/>
              <a:t>Using a Subquery to Solve a Problem</a:t>
            </a:r>
          </a:p>
          <a:p>
            <a:pPr lvl="1"/>
            <a:r>
              <a:rPr lang="en-US">
                <a:solidFill>
                  <a:schemeClr val="tx1"/>
                </a:solidFill>
              </a:rPr>
              <a:t>Suppose you want to write a query to find out who earns a salary greater than Abel’s salary. </a:t>
            </a:r>
          </a:p>
          <a:p>
            <a:pPr lvl="1"/>
            <a:r>
              <a:rPr lang="en-US">
                <a:solidFill>
                  <a:schemeClr val="tx1"/>
                </a:solidFill>
              </a:rPr>
              <a:t>To solve this problem, you need </a:t>
            </a:r>
            <a:r>
              <a:rPr lang="en-US" i="1">
                <a:solidFill>
                  <a:schemeClr val="tx1"/>
                </a:solidFill>
              </a:rPr>
              <a:t>two</a:t>
            </a:r>
            <a:r>
              <a:rPr lang="en-US">
                <a:solidFill>
                  <a:schemeClr val="tx1"/>
                </a:solidFill>
              </a:rPr>
              <a:t> queries: one to find how much Abel earns, and a second query to find who earns more than that amount. </a:t>
            </a:r>
          </a:p>
          <a:p>
            <a:pPr lvl="1"/>
            <a:r>
              <a:rPr lang="en-US">
                <a:solidFill>
                  <a:schemeClr val="tx1"/>
                </a:solidFill>
              </a:rPr>
              <a:t>You can solve this problem by combining the two queries, placing one query </a:t>
            </a:r>
            <a:r>
              <a:rPr lang="en-US" i="1">
                <a:solidFill>
                  <a:schemeClr val="tx1"/>
                </a:solidFill>
              </a:rPr>
              <a:t>inside</a:t>
            </a:r>
            <a:r>
              <a:rPr lang="en-US">
                <a:solidFill>
                  <a:schemeClr val="tx1"/>
                </a:solidFill>
              </a:rPr>
              <a:t> the other query.</a:t>
            </a:r>
          </a:p>
          <a:p>
            <a:pPr lvl="1"/>
            <a:r>
              <a:rPr lang="en-US">
                <a:solidFill>
                  <a:schemeClr val="tx1"/>
                </a:solidFill>
              </a:rPr>
              <a:t>The inner query (or </a:t>
            </a:r>
            <a:r>
              <a:rPr lang="en-US" i="1">
                <a:solidFill>
                  <a:schemeClr val="tx1"/>
                </a:solidFill>
              </a:rPr>
              <a:t>subquery</a:t>
            </a:r>
            <a:r>
              <a:rPr lang="en-US"/>
              <a:t>)</a:t>
            </a:r>
            <a:r>
              <a:rPr lang="en-US">
                <a:solidFill>
                  <a:schemeClr val="tx1"/>
                </a:solidFill>
              </a:rPr>
              <a:t> returns a value that is used by the outer query (or </a:t>
            </a:r>
            <a:r>
              <a:rPr lang="en-US" i="1">
                <a:solidFill>
                  <a:schemeClr val="tx1"/>
                </a:solidFill>
              </a:rPr>
              <a:t>main query</a:t>
            </a:r>
            <a:r>
              <a:rPr lang="en-US">
                <a:solidFill>
                  <a:schemeClr val="tx1"/>
                </a:solidFill>
              </a:rPr>
              <a:t>). Using a subquery is equivalent to performing two sequential queries and using the result of the first query as the search value in the second query.</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0692" name="Rectangle 4"/>
          <p:cNvSpPr>
            <a:spLocks noGrp="1" noRot="1" noChangeAspect="1" noChangeArrowheads="1" noTextEdit="1"/>
          </p:cNvSpPr>
          <p:nvPr>
            <p:ph type="sldImg"/>
          </p:nvPr>
        </p:nvSpPr>
        <p:spPr>
          <a:ln/>
        </p:spPr>
      </p:sp>
      <p:sp>
        <p:nvSpPr>
          <p:cNvPr id="370693" name="Rectangle 5"/>
          <p:cNvSpPr>
            <a:spLocks noGrp="1" noChangeArrowheads="1"/>
          </p:cNvSpPr>
          <p:nvPr>
            <p:ph type="body" idx="1"/>
          </p:nvPr>
        </p:nvSpPr>
        <p:spPr/>
        <p:txBody>
          <a:bodyPr/>
          <a:lstStyle/>
          <a:p>
            <a:r>
              <a:rPr lang="en-US"/>
              <a:t>Subquery Syntax</a:t>
            </a:r>
          </a:p>
          <a:p>
            <a:pPr lvl="1"/>
            <a:r>
              <a:rPr lang="en-US">
                <a:solidFill>
                  <a:schemeClr val="tx1"/>
                </a:solidFill>
              </a:rPr>
              <a:t>A subquery is a </a:t>
            </a:r>
            <a:r>
              <a:rPr lang="en-US">
                <a:solidFill>
                  <a:schemeClr val="tx1"/>
                </a:solidFill>
                <a:latin typeface="Courier New" pitchFamily="49" charset="0"/>
              </a:rPr>
              <a:t>SELECT</a:t>
            </a:r>
            <a:r>
              <a:rPr lang="en-US">
                <a:solidFill>
                  <a:schemeClr val="tx1"/>
                </a:solidFill>
              </a:rPr>
              <a:t> statement that is embedded in a clause of another </a:t>
            </a:r>
            <a:r>
              <a:rPr lang="en-US">
                <a:solidFill>
                  <a:schemeClr val="tx1"/>
                </a:solidFill>
                <a:latin typeface="Courier New" pitchFamily="49" charset="0"/>
              </a:rPr>
              <a:t>SELECT</a:t>
            </a:r>
            <a:r>
              <a:rPr lang="en-US">
                <a:solidFill>
                  <a:schemeClr val="tx1"/>
                </a:solidFill>
              </a:rPr>
              <a:t> statement. </a:t>
            </a:r>
            <a:r>
              <a:rPr lang="en-US">
                <a:solidFill>
                  <a:schemeClr val="tx1"/>
                </a:solidFill>
                <a:latin typeface="Times" pitchFamily="18" charset="0"/>
              </a:rPr>
              <a:t>You can build powerful statements out of simple ones by using subqueries. They can be very useful when you need to select rows from a table with a condition that depends on the data in the table itself.</a:t>
            </a:r>
          </a:p>
          <a:p>
            <a:pPr lvl="1"/>
            <a:r>
              <a:rPr lang="en-US">
                <a:solidFill>
                  <a:schemeClr val="tx1"/>
                </a:solidFill>
              </a:rPr>
              <a:t>You can place the subquery in a number of SQL clauses, including the following:</a:t>
            </a:r>
          </a:p>
          <a:p>
            <a:pPr lvl="2">
              <a:buSzPct val="70000"/>
            </a:pPr>
            <a:r>
              <a:rPr lang="en-US">
                <a:solidFill>
                  <a:schemeClr val="tx1"/>
                </a:solidFill>
                <a:latin typeface="Courier New" pitchFamily="49" charset="0"/>
              </a:rPr>
              <a:t>WHERE</a:t>
            </a:r>
            <a:r>
              <a:rPr lang="en-US">
                <a:solidFill>
                  <a:schemeClr val="tx1"/>
                </a:solidFill>
              </a:rPr>
              <a:t> clause</a:t>
            </a:r>
          </a:p>
          <a:p>
            <a:pPr lvl="2">
              <a:buSzPct val="70000"/>
            </a:pPr>
            <a:r>
              <a:rPr lang="en-US">
                <a:solidFill>
                  <a:schemeClr val="tx1"/>
                </a:solidFill>
                <a:latin typeface="Courier New" pitchFamily="49" charset="0"/>
              </a:rPr>
              <a:t>HAVING</a:t>
            </a:r>
            <a:r>
              <a:rPr lang="en-US">
                <a:solidFill>
                  <a:schemeClr val="tx1"/>
                </a:solidFill>
              </a:rPr>
              <a:t> clause</a:t>
            </a:r>
          </a:p>
          <a:p>
            <a:pPr lvl="2">
              <a:buSzPct val="70000"/>
            </a:pPr>
            <a:r>
              <a:rPr lang="en-US">
                <a:solidFill>
                  <a:schemeClr val="tx1"/>
                </a:solidFill>
                <a:latin typeface="Courier New" pitchFamily="49" charset="0"/>
              </a:rPr>
              <a:t>FROM</a:t>
            </a:r>
            <a:r>
              <a:rPr lang="en-US">
                <a:solidFill>
                  <a:schemeClr val="tx1"/>
                </a:solidFill>
              </a:rPr>
              <a:t> clause</a:t>
            </a:r>
          </a:p>
          <a:p>
            <a:pPr lvl="1"/>
            <a:r>
              <a:rPr lang="en-US">
                <a:solidFill>
                  <a:schemeClr val="tx1"/>
                </a:solidFill>
              </a:rPr>
              <a:t>In the syntax:</a:t>
            </a:r>
          </a:p>
          <a:p>
            <a:pPr lvl="1" algn="just"/>
            <a:r>
              <a:rPr lang="en-US" i="1">
                <a:solidFill>
                  <a:schemeClr val="tx1"/>
                </a:solidFill>
                <a:latin typeface="Times" pitchFamily="18" charset="0"/>
              </a:rPr>
              <a:t>	</a:t>
            </a:r>
            <a:r>
              <a:rPr lang="en-US" i="1">
                <a:solidFill>
                  <a:schemeClr val="tx1"/>
                </a:solidFill>
                <a:latin typeface="Courier New" pitchFamily="49" charset="0"/>
              </a:rPr>
              <a:t>operator</a:t>
            </a:r>
            <a:r>
              <a:rPr lang="en-US">
                <a:solidFill>
                  <a:schemeClr val="tx1"/>
                </a:solidFill>
                <a:latin typeface="Times" pitchFamily="18" charset="0"/>
              </a:rPr>
              <a:t> includes a comparison condition such as &gt;, =, or </a:t>
            </a:r>
            <a:r>
              <a:rPr lang="en-US">
                <a:solidFill>
                  <a:schemeClr val="tx1"/>
                </a:solidFill>
                <a:latin typeface="Courier New" pitchFamily="49" charset="0"/>
              </a:rPr>
              <a:t>IN</a:t>
            </a:r>
            <a:endParaRPr lang="en-US">
              <a:solidFill>
                <a:schemeClr val="tx1"/>
              </a:solidFill>
              <a:latin typeface="Times" pitchFamily="18" charset="0"/>
            </a:endParaRPr>
          </a:p>
          <a:p>
            <a:pPr lvl="2">
              <a:buFontTx/>
              <a:buNone/>
            </a:pPr>
            <a:r>
              <a:rPr lang="en-US" b="1">
                <a:solidFill>
                  <a:schemeClr val="tx1"/>
                </a:solidFill>
              </a:rPr>
              <a:t>      Note:</a:t>
            </a:r>
            <a:r>
              <a:rPr lang="en-US">
                <a:solidFill>
                  <a:schemeClr val="tx1"/>
                </a:solidFill>
              </a:rPr>
              <a:t> Comparison conditions fall into two classes: single-row operators</a:t>
            </a:r>
            <a:br>
              <a:rPr lang="en-US">
                <a:solidFill>
                  <a:schemeClr val="tx1"/>
                </a:solidFill>
              </a:rPr>
            </a:br>
            <a:r>
              <a:rPr lang="en-US">
                <a:solidFill>
                  <a:schemeClr val="tx1"/>
                </a:solidFill>
              </a:rPr>
              <a:t>(&gt;, =, &gt;=, &lt;, &lt;&gt;, &lt;=) and multiple-row operators (</a:t>
            </a:r>
            <a:r>
              <a:rPr lang="en-US">
                <a:solidFill>
                  <a:schemeClr val="tx1"/>
                </a:solidFill>
                <a:latin typeface="Courier New" pitchFamily="49" charset="0"/>
              </a:rPr>
              <a:t>IN</a:t>
            </a:r>
            <a:r>
              <a:rPr lang="en-US">
                <a:solidFill>
                  <a:schemeClr val="tx1"/>
                </a:solidFill>
              </a:rPr>
              <a:t>, </a:t>
            </a:r>
            <a:r>
              <a:rPr lang="en-US">
                <a:solidFill>
                  <a:schemeClr val="tx1"/>
                </a:solidFill>
                <a:latin typeface="Courier New" pitchFamily="49" charset="0"/>
              </a:rPr>
              <a:t>ANY</a:t>
            </a:r>
            <a:r>
              <a:rPr lang="en-US">
                <a:solidFill>
                  <a:schemeClr val="tx1"/>
                </a:solidFill>
              </a:rPr>
              <a:t>, </a:t>
            </a:r>
            <a:r>
              <a:rPr lang="en-US">
                <a:solidFill>
                  <a:schemeClr val="tx1"/>
                </a:solidFill>
                <a:latin typeface="Courier New" pitchFamily="49" charset="0"/>
              </a:rPr>
              <a:t>ALL</a:t>
            </a:r>
            <a:r>
              <a:rPr lang="en-US">
                <a:solidFill>
                  <a:schemeClr val="tx1"/>
                </a:solidFill>
              </a:rPr>
              <a:t>).</a:t>
            </a:r>
          </a:p>
          <a:p>
            <a:pPr lvl="1"/>
            <a:r>
              <a:rPr lang="en-US">
                <a:solidFill>
                  <a:schemeClr val="tx1"/>
                </a:solidFill>
              </a:rPr>
              <a:t>The subquery is often referred to as a nested </a:t>
            </a:r>
            <a:r>
              <a:rPr lang="en-US">
                <a:solidFill>
                  <a:schemeClr val="tx1"/>
                </a:solidFill>
                <a:latin typeface="Courier New" pitchFamily="49" charset="0"/>
              </a:rPr>
              <a:t>SELECT</a:t>
            </a:r>
            <a:r>
              <a:rPr lang="en-US">
                <a:solidFill>
                  <a:schemeClr val="tx1"/>
                </a:solidFill>
              </a:rPr>
              <a:t>, sub-</a:t>
            </a:r>
            <a:r>
              <a:rPr lang="en-US">
                <a:solidFill>
                  <a:schemeClr val="tx1"/>
                </a:solidFill>
                <a:latin typeface="Courier New" pitchFamily="49" charset="0"/>
              </a:rPr>
              <a:t>SELECT</a:t>
            </a:r>
            <a:r>
              <a:rPr lang="en-US">
                <a:solidFill>
                  <a:schemeClr val="tx1"/>
                </a:solidFill>
              </a:rPr>
              <a:t>, or inner </a:t>
            </a:r>
            <a:r>
              <a:rPr lang="en-US">
                <a:solidFill>
                  <a:schemeClr val="tx1"/>
                </a:solidFill>
                <a:latin typeface="Courier New" pitchFamily="49" charset="0"/>
              </a:rPr>
              <a:t>SELECT</a:t>
            </a:r>
            <a:r>
              <a:rPr lang="en-US">
                <a:solidFill>
                  <a:schemeClr val="tx1"/>
                </a:solidFill>
              </a:rPr>
              <a:t> statement. The subquery generally executes first, and its output is used to complete the query condition for the main (or outer) query.</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2740" name="Rectangle 4"/>
          <p:cNvSpPr>
            <a:spLocks noGrp="1" noRot="1" noChangeAspect="1" noChangeArrowheads="1" noTextEdit="1"/>
          </p:cNvSpPr>
          <p:nvPr>
            <p:ph type="sldImg"/>
          </p:nvPr>
        </p:nvSpPr>
        <p:spPr>
          <a:ln/>
        </p:spPr>
      </p:sp>
      <p:sp>
        <p:nvSpPr>
          <p:cNvPr id="372741" name="Rectangle 5"/>
          <p:cNvSpPr>
            <a:spLocks noGrp="1" noChangeArrowheads="1"/>
          </p:cNvSpPr>
          <p:nvPr>
            <p:ph type="body" idx="1"/>
          </p:nvPr>
        </p:nvSpPr>
        <p:spPr/>
        <p:txBody>
          <a:bodyPr/>
          <a:lstStyle/>
          <a:p>
            <a:r>
              <a:rPr lang="en-US"/>
              <a:t>Using a Subquery</a:t>
            </a:r>
          </a:p>
          <a:p>
            <a:pPr lvl="1"/>
            <a:r>
              <a:rPr lang="en-US">
                <a:solidFill>
                  <a:schemeClr val="tx1"/>
                </a:solidFill>
              </a:rPr>
              <a:t>In the slide, the inner query determines the salary of employee Abel. The outer query takes the result of the inner query and uses this result to display all the employees who earn more than this amount.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4786" name="Rectangle 2"/>
          <p:cNvSpPr>
            <a:spLocks noChangeArrowheads="1"/>
          </p:cNvSpPr>
          <p:nvPr/>
        </p:nvSpPr>
        <p:spPr bwMode="auto">
          <a:xfrm>
            <a:off x="3959225" y="-1588"/>
            <a:ext cx="3033713" cy="468313"/>
          </a:xfrm>
          <a:prstGeom prst="rect">
            <a:avLst/>
          </a:prstGeom>
          <a:noFill/>
          <a:ln w="9525">
            <a:noFill/>
            <a:miter lim="800000"/>
            <a:headEnd/>
            <a:tailEnd/>
          </a:ln>
          <a:effectLst/>
        </p:spPr>
        <p:txBody>
          <a:bodyPr wrap="none" anchor="ctr"/>
          <a:lstStyle/>
          <a:p>
            <a:endParaRPr lang="en-US"/>
          </a:p>
        </p:txBody>
      </p:sp>
      <p:sp>
        <p:nvSpPr>
          <p:cNvPr id="374787" name="Rectangle 3"/>
          <p:cNvSpPr>
            <a:spLocks noChangeArrowheads="1"/>
          </p:cNvSpPr>
          <p:nvPr/>
        </p:nvSpPr>
        <p:spPr bwMode="auto">
          <a:xfrm>
            <a:off x="-3175" y="-1588"/>
            <a:ext cx="3030538" cy="468313"/>
          </a:xfrm>
          <a:prstGeom prst="rect">
            <a:avLst/>
          </a:prstGeom>
          <a:noFill/>
          <a:ln w="9525">
            <a:noFill/>
            <a:miter lim="800000"/>
            <a:headEnd/>
            <a:tailEnd/>
          </a:ln>
          <a:effectLst/>
        </p:spPr>
        <p:txBody>
          <a:bodyPr wrap="none" anchor="ctr"/>
          <a:lstStyle/>
          <a:p>
            <a:endParaRPr lang="en-US"/>
          </a:p>
        </p:txBody>
      </p:sp>
      <p:sp>
        <p:nvSpPr>
          <p:cNvPr id="374790" name="Rectangle 6"/>
          <p:cNvSpPr>
            <a:spLocks noGrp="1" noRot="1" noChangeAspect="1" noChangeArrowheads="1" noTextEdit="1"/>
          </p:cNvSpPr>
          <p:nvPr>
            <p:ph type="sldImg"/>
          </p:nvPr>
        </p:nvSpPr>
        <p:spPr>
          <a:ln/>
        </p:spPr>
      </p:sp>
      <p:sp>
        <p:nvSpPr>
          <p:cNvPr id="374791" name="Rectangle 7"/>
          <p:cNvSpPr>
            <a:spLocks noGrp="1" noChangeArrowheads="1"/>
          </p:cNvSpPr>
          <p:nvPr>
            <p:ph type="body" idx="1"/>
          </p:nvPr>
        </p:nvSpPr>
        <p:spPr/>
        <p:txBody>
          <a:bodyPr/>
          <a:lstStyle/>
          <a:p>
            <a:r>
              <a:rPr lang="en-US"/>
              <a:t>Guidelines for Using Subqueries</a:t>
            </a:r>
          </a:p>
          <a:p>
            <a:pPr lvl="2"/>
            <a:r>
              <a:rPr lang="en-US"/>
              <a:t>A subquery must be</a:t>
            </a:r>
            <a:r>
              <a:rPr lang="en-US">
                <a:latin typeface="Times" pitchFamily="18" charset="0"/>
              </a:rPr>
              <a:t> enclosed in parentheses.</a:t>
            </a:r>
          </a:p>
          <a:p>
            <a:pPr lvl="2"/>
            <a:r>
              <a:rPr lang="en-US"/>
              <a:t>Place the subquery on the right side of the comparison condition for readability.</a:t>
            </a:r>
          </a:p>
          <a:p>
            <a:pPr lvl="2">
              <a:lnSpc>
                <a:spcPct val="105000"/>
              </a:lnSpc>
              <a:spcBef>
                <a:spcPct val="30000"/>
              </a:spcBef>
            </a:pPr>
            <a:r>
              <a:rPr lang="en-US"/>
              <a:t>With Oracle8</a:t>
            </a:r>
            <a:r>
              <a:rPr lang="en-US" i="1"/>
              <a:t>i</a:t>
            </a:r>
            <a:r>
              <a:rPr lang="en-US"/>
              <a:t> and later releases, an </a:t>
            </a:r>
            <a:r>
              <a:rPr lang="en-US">
                <a:latin typeface="Courier New" pitchFamily="49" charset="0"/>
              </a:rPr>
              <a:t>ORDER</a:t>
            </a:r>
            <a:r>
              <a:rPr lang="en-US"/>
              <a:t> </a:t>
            </a:r>
            <a:r>
              <a:rPr lang="en-US">
                <a:latin typeface="Courier New" pitchFamily="49" charset="0"/>
              </a:rPr>
              <a:t>BY</a:t>
            </a:r>
            <a:r>
              <a:rPr lang="en-US"/>
              <a:t> clause can be used and is required in the subquery to perform Top-N analysis.</a:t>
            </a:r>
          </a:p>
          <a:p>
            <a:pPr lvl="3">
              <a:lnSpc>
                <a:spcPct val="95000"/>
              </a:lnSpc>
              <a:spcBef>
                <a:spcPct val="30000"/>
              </a:spcBef>
            </a:pPr>
            <a:r>
              <a:rPr lang="en-US"/>
              <a:t>Prior to Oracle8</a:t>
            </a:r>
            <a:r>
              <a:rPr lang="en-US" i="1"/>
              <a:t>i</a:t>
            </a:r>
            <a:r>
              <a:rPr lang="en-US"/>
              <a:t>, however, subqueries could not contain an </a:t>
            </a:r>
            <a:r>
              <a:rPr lang="en-US">
                <a:latin typeface="Courier New" pitchFamily="49" charset="0"/>
              </a:rPr>
              <a:t>ORDER</a:t>
            </a:r>
            <a:r>
              <a:rPr lang="en-US"/>
              <a:t> </a:t>
            </a:r>
            <a:r>
              <a:rPr lang="en-US">
                <a:latin typeface="Courier New" pitchFamily="49" charset="0"/>
              </a:rPr>
              <a:t>BY</a:t>
            </a:r>
            <a:r>
              <a:rPr lang="en-US"/>
              <a:t> clause. Only one </a:t>
            </a:r>
            <a:r>
              <a:rPr lang="en-US">
                <a:latin typeface="Courier New" pitchFamily="49" charset="0"/>
              </a:rPr>
              <a:t>ORDER</a:t>
            </a:r>
            <a:r>
              <a:rPr lang="en-US"/>
              <a:t> </a:t>
            </a:r>
            <a:r>
              <a:rPr lang="en-US">
                <a:latin typeface="Courier New" pitchFamily="49" charset="0"/>
              </a:rPr>
              <a:t>BY</a:t>
            </a:r>
            <a:r>
              <a:rPr lang="en-US"/>
              <a:t> clause could be used for a </a:t>
            </a:r>
            <a:r>
              <a:rPr lang="en-US">
                <a:latin typeface="Courier New" pitchFamily="49" charset="0"/>
              </a:rPr>
              <a:t>SELECT</a:t>
            </a:r>
            <a:r>
              <a:rPr lang="en-US"/>
              <a:t> statement; if specified, it had to be the last clause in the main </a:t>
            </a:r>
            <a:r>
              <a:rPr lang="en-US">
                <a:latin typeface="Courier New" pitchFamily="49" charset="0"/>
              </a:rPr>
              <a:t>SELECT</a:t>
            </a:r>
            <a:r>
              <a:rPr lang="en-US"/>
              <a:t> statement.</a:t>
            </a:r>
          </a:p>
          <a:p>
            <a:pPr lvl="2"/>
            <a:r>
              <a:rPr lang="en-US"/>
              <a:t>Two classes of comparison conditions are used in subqueries: single-row operators and </a:t>
            </a:r>
            <a:br>
              <a:rPr lang="en-US"/>
            </a:br>
            <a:r>
              <a:rPr lang="en-US"/>
              <a:t>multiple-row operators.</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6834" name="Rectangle 2"/>
          <p:cNvSpPr>
            <a:spLocks noChangeArrowheads="1"/>
          </p:cNvSpPr>
          <p:nvPr/>
        </p:nvSpPr>
        <p:spPr bwMode="auto">
          <a:xfrm>
            <a:off x="3960813" y="-3175"/>
            <a:ext cx="3030537" cy="466725"/>
          </a:xfrm>
          <a:prstGeom prst="rect">
            <a:avLst/>
          </a:prstGeom>
          <a:noFill/>
          <a:ln w="9525">
            <a:noFill/>
            <a:miter lim="800000"/>
            <a:headEnd/>
            <a:tailEnd/>
          </a:ln>
          <a:effectLst/>
        </p:spPr>
        <p:txBody>
          <a:bodyPr wrap="none" anchor="ctr"/>
          <a:lstStyle/>
          <a:p>
            <a:endParaRPr lang="en-US"/>
          </a:p>
        </p:txBody>
      </p:sp>
      <p:sp>
        <p:nvSpPr>
          <p:cNvPr id="376835" name="Rectangle 3"/>
          <p:cNvSpPr>
            <a:spLocks noChangeArrowheads="1"/>
          </p:cNvSpPr>
          <p:nvPr/>
        </p:nvSpPr>
        <p:spPr bwMode="auto">
          <a:xfrm>
            <a:off x="-1588" y="-3175"/>
            <a:ext cx="3027363" cy="466725"/>
          </a:xfrm>
          <a:prstGeom prst="rect">
            <a:avLst/>
          </a:prstGeom>
          <a:noFill/>
          <a:ln w="9525">
            <a:noFill/>
            <a:miter lim="800000"/>
            <a:headEnd/>
            <a:tailEnd/>
          </a:ln>
          <a:effectLst/>
        </p:spPr>
        <p:txBody>
          <a:bodyPr wrap="none" anchor="ctr"/>
          <a:lstStyle/>
          <a:p>
            <a:endParaRPr lang="en-US"/>
          </a:p>
        </p:txBody>
      </p:sp>
      <p:sp>
        <p:nvSpPr>
          <p:cNvPr id="376838" name="Rectangle 6"/>
          <p:cNvSpPr>
            <a:spLocks noGrp="1" noRot="1" noChangeAspect="1" noChangeArrowheads="1" noTextEdit="1"/>
          </p:cNvSpPr>
          <p:nvPr>
            <p:ph type="sldImg"/>
          </p:nvPr>
        </p:nvSpPr>
        <p:spPr>
          <a:ln/>
        </p:spPr>
      </p:sp>
      <p:sp>
        <p:nvSpPr>
          <p:cNvPr id="376839" name="Rectangle 7"/>
          <p:cNvSpPr>
            <a:spLocks noGrp="1" noChangeArrowheads="1"/>
          </p:cNvSpPr>
          <p:nvPr>
            <p:ph type="body" idx="1"/>
          </p:nvPr>
        </p:nvSpPr>
        <p:spPr/>
        <p:txBody>
          <a:bodyPr/>
          <a:lstStyle/>
          <a:p>
            <a:r>
              <a:rPr lang="en-US"/>
              <a:t>Types of Subqueries</a:t>
            </a:r>
          </a:p>
          <a:p>
            <a:pPr lvl="2">
              <a:buClr>
                <a:schemeClr val="tx1"/>
              </a:buClr>
            </a:pPr>
            <a:r>
              <a:rPr lang="en-US">
                <a:solidFill>
                  <a:schemeClr val="tx1"/>
                </a:solidFill>
              </a:rPr>
              <a:t>Single-row subqueries: Queries that return only one row from the inner </a:t>
            </a:r>
            <a:r>
              <a:rPr lang="en-US">
                <a:solidFill>
                  <a:schemeClr val="tx1"/>
                </a:solidFill>
                <a:latin typeface="Courier New" pitchFamily="49" charset="0"/>
              </a:rPr>
              <a:t>SELECT</a:t>
            </a:r>
            <a:r>
              <a:rPr lang="en-US">
                <a:solidFill>
                  <a:schemeClr val="tx1"/>
                </a:solidFill>
              </a:rPr>
              <a:t> statement</a:t>
            </a:r>
          </a:p>
          <a:p>
            <a:pPr lvl="2">
              <a:buClr>
                <a:schemeClr val="tx1"/>
              </a:buClr>
            </a:pPr>
            <a:r>
              <a:rPr lang="en-US">
                <a:solidFill>
                  <a:schemeClr val="tx1"/>
                </a:solidFill>
              </a:rPr>
              <a:t>Multiple-row subqueries: Queries that return more than one row from the inner </a:t>
            </a:r>
            <a:r>
              <a:rPr lang="en-US">
                <a:solidFill>
                  <a:schemeClr val="tx1"/>
                </a:solidFill>
                <a:latin typeface="Courier New" pitchFamily="49" charset="0"/>
              </a:rPr>
              <a:t>SELECT</a:t>
            </a:r>
            <a:r>
              <a:rPr lang="en-US">
                <a:solidFill>
                  <a:schemeClr val="tx1"/>
                </a:solidFill>
              </a:rPr>
              <a:t> statement</a:t>
            </a:r>
          </a:p>
          <a:p>
            <a:pPr lvl="1"/>
            <a:r>
              <a:rPr lang="en-US" b="1">
                <a:solidFill>
                  <a:schemeClr val="tx1"/>
                </a:solidFill>
              </a:rPr>
              <a:t>Note:</a:t>
            </a:r>
            <a:r>
              <a:rPr lang="en-US">
                <a:solidFill>
                  <a:schemeClr val="tx1"/>
                </a:solidFill>
              </a:rPr>
              <a:t> There are also multiple-column subqueries, which are queries that return more than one column from the inner </a:t>
            </a:r>
            <a:r>
              <a:rPr lang="en-US">
                <a:solidFill>
                  <a:schemeClr val="tx1"/>
                </a:solidFill>
                <a:latin typeface="Courier New" pitchFamily="49" charset="0"/>
              </a:rPr>
              <a:t>SELECT</a:t>
            </a:r>
            <a:r>
              <a:rPr lang="en-US">
                <a:solidFill>
                  <a:schemeClr val="tx1"/>
                </a:solidFill>
              </a:rPr>
              <a:t> statement. These are covered in the </a:t>
            </a:r>
            <a:r>
              <a:rPr lang="en-US" i="1">
                <a:solidFill>
                  <a:schemeClr val="tx1"/>
                </a:solidFill>
              </a:rPr>
              <a:t>Oracle Database 10g: SQL Fundamentals II</a:t>
            </a:r>
            <a:r>
              <a:rPr lang="en-US">
                <a:solidFill>
                  <a:schemeClr val="tx1"/>
                </a:solidFill>
              </a:rPr>
              <a:t> course.</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89" name="Rectangle 9"/>
          <p:cNvSpPr>
            <a:spLocks noGrp="1" noRot="1" noChangeAspect="1" noChangeArrowheads="1" noTextEdit="1"/>
          </p:cNvSpPr>
          <p:nvPr>
            <p:ph type="sldImg"/>
          </p:nvPr>
        </p:nvSpPr>
        <p:spPr>
          <a:ln/>
        </p:spPr>
      </p:sp>
      <p:sp>
        <p:nvSpPr>
          <p:cNvPr id="378890" name="Rectangle 10"/>
          <p:cNvSpPr>
            <a:spLocks noGrp="1" noChangeArrowheads="1"/>
          </p:cNvSpPr>
          <p:nvPr>
            <p:ph type="body" idx="1"/>
          </p:nvPr>
        </p:nvSpPr>
        <p:spPr/>
        <p:txBody>
          <a:bodyPr/>
          <a:lstStyle/>
          <a:p>
            <a:r>
              <a:rPr lang="en-US"/>
              <a:t>Single-Row Subqueries</a:t>
            </a:r>
          </a:p>
          <a:p>
            <a:pPr lvl="1"/>
            <a:r>
              <a:rPr lang="en-US">
                <a:solidFill>
                  <a:schemeClr val="tx1"/>
                </a:solidFill>
              </a:rPr>
              <a:t>A single-row subquery is one that returns one row from the inner </a:t>
            </a:r>
            <a:r>
              <a:rPr lang="en-US">
                <a:solidFill>
                  <a:schemeClr val="tx1"/>
                </a:solidFill>
                <a:latin typeface="Courier New" pitchFamily="49" charset="0"/>
              </a:rPr>
              <a:t>SELECT</a:t>
            </a:r>
            <a:r>
              <a:rPr lang="en-US">
                <a:solidFill>
                  <a:schemeClr val="tx1"/>
                </a:solidFill>
              </a:rPr>
              <a:t> statement. This type of subquery uses a single-row operator. The slide gives a list of single-row operators. </a:t>
            </a:r>
          </a:p>
          <a:p>
            <a:pPr lvl="1"/>
            <a:r>
              <a:rPr lang="en-US" b="1">
                <a:solidFill>
                  <a:schemeClr val="tx1"/>
                </a:solidFill>
              </a:rPr>
              <a:t>Example</a:t>
            </a:r>
          </a:p>
          <a:p>
            <a:pPr lvl="1"/>
            <a:r>
              <a:rPr lang="en-US">
                <a:solidFill>
                  <a:schemeClr val="tx1"/>
                </a:solidFill>
              </a:rPr>
              <a:t>Display the employees whose job ID is the same as that of employee 141: </a:t>
            </a:r>
            <a:endParaRPr lang="en-US">
              <a:solidFill>
                <a:schemeClr val="tx1"/>
              </a:solidFill>
              <a:latin typeface="Courier New" pitchFamily="49" charset="0"/>
            </a:endParaRPr>
          </a:p>
          <a:p>
            <a:pPr>
              <a:spcBef>
                <a:spcPct val="0"/>
              </a:spcBef>
            </a:pPr>
            <a:r>
              <a:rPr lang="en-US">
                <a:latin typeface="Courier New" pitchFamily="49" charset="0"/>
              </a:rPr>
              <a:t> </a:t>
            </a:r>
            <a:r>
              <a:rPr lang="en-US" sz="1100">
                <a:latin typeface="Courier New" pitchFamily="49" charset="0"/>
              </a:rPr>
              <a:t>  </a:t>
            </a:r>
            <a:r>
              <a:rPr lang="en-US" sz="1100" b="0">
                <a:latin typeface="Courier New" pitchFamily="49" charset="0"/>
              </a:rPr>
              <a:t>SELECT last_name, job_id</a:t>
            </a:r>
          </a:p>
          <a:p>
            <a:pPr>
              <a:spcBef>
                <a:spcPct val="0"/>
              </a:spcBef>
            </a:pPr>
            <a:r>
              <a:rPr lang="en-US" sz="1100" b="0">
                <a:latin typeface="Courier New" pitchFamily="49" charset="0"/>
              </a:rPr>
              <a:t>   FROM   employees</a:t>
            </a:r>
          </a:p>
          <a:p>
            <a:pPr>
              <a:spcBef>
                <a:spcPct val="0"/>
              </a:spcBef>
            </a:pPr>
            <a:r>
              <a:rPr lang="en-US" sz="1100" b="0">
                <a:latin typeface="Courier New" pitchFamily="49" charset="0"/>
              </a:rPr>
              <a:t>   WHERE  job_id =</a:t>
            </a:r>
          </a:p>
          <a:p>
            <a:pPr>
              <a:spcBef>
                <a:spcPct val="0"/>
              </a:spcBef>
            </a:pPr>
            <a:r>
              <a:rPr lang="en-US" sz="1100" b="0">
                <a:latin typeface="Courier New" pitchFamily="49" charset="0"/>
              </a:rPr>
              <a:t>                   (SELECT job_id</a:t>
            </a:r>
          </a:p>
          <a:p>
            <a:pPr>
              <a:spcBef>
                <a:spcPct val="0"/>
              </a:spcBef>
            </a:pPr>
            <a:r>
              <a:rPr lang="en-US" sz="1100" b="0">
                <a:latin typeface="Courier New" pitchFamily="49" charset="0"/>
              </a:rPr>
              <a:t>                    FROM   employees</a:t>
            </a:r>
          </a:p>
          <a:p>
            <a:pPr>
              <a:spcBef>
                <a:spcPct val="0"/>
              </a:spcBef>
            </a:pPr>
            <a:r>
              <a:rPr lang="en-US" sz="1100" b="0">
                <a:latin typeface="Courier New" pitchFamily="49" charset="0"/>
              </a:rPr>
              <a:t>                    WHERE  employee_id = 141);</a:t>
            </a:r>
            <a:endParaRPr lang="en-US" sz="1100">
              <a:latin typeface="Courier New" pitchFamily="49" charset="0"/>
            </a:endParaRPr>
          </a:p>
        </p:txBody>
      </p:sp>
      <p:sp>
        <p:nvSpPr>
          <p:cNvPr id="378883" name="Rectangle 3"/>
          <p:cNvSpPr>
            <a:spLocks noChangeArrowheads="1"/>
          </p:cNvSpPr>
          <p:nvPr/>
        </p:nvSpPr>
        <p:spPr bwMode="auto">
          <a:xfrm>
            <a:off x="3960813" y="-3175"/>
            <a:ext cx="3030537" cy="466725"/>
          </a:xfrm>
          <a:prstGeom prst="rect">
            <a:avLst/>
          </a:prstGeom>
          <a:noFill/>
          <a:ln w="9525">
            <a:noFill/>
            <a:miter lim="800000"/>
            <a:headEnd/>
            <a:tailEnd/>
          </a:ln>
          <a:effectLst/>
        </p:spPr>
        <p:txBody>
          <a:bodyPr wrap="none" anchor="ctr"/>
          <a:lstStyle/>
          <a:p>
            <a:endParaRPr lang="en-US"/>
          </a:p>
        </p:txBody>
      </p:sp>
      <p:sp>
        <p:nvSpPr>
          <p:cNvPr id="378884" name="Rectangle 4"/>
          <p:cNvSpPr>
            <a:spLocks noChangeArrowheads="1"/>
          </p:cNvSpPr>
          <p:nvPr/>
        </p:nvSpPr>
        <p:spPr bwMode="auto">
          <a:xfrm>
            <a:off x="-1588" y="-3175"/>
            <a:ext cx="3027363" cy="466725"/>
          </a:xfrm>
          <a:prstGeom prst="rect">
            <a:avLst/>
          </a:prstGeom>
          <a:noFill/>
          <a:ln w="9525">
            <a:noFill/>
            <a:miter lim="800000"/>
            <a:headEnd/>
            <a:tailEnd/>
          </a:ln>
          <a:effectLst/>
        </p:spPr>
        <p:txBody>
          <a:bodyPr wrap="none" anchor="ctr"/>
          <a:lstStyle/>
          <a:p>
            <a:endParaRPr lang="en-US"/>
          </a:p>
        </p:txBody>
      </p:sp>
      <p:sp>
        <p:nvSpPr>
          <p:cNvPr id="378886" name="Rectangle 6"/>
          <p:cNvSpPr>
            <a:spLocks noChangeArrowheads="1"/>
          </p:cNvSpPr>
          <p:nvPr/>
        </p:nvSpPr>
        <p:spPr bwMode="auto">
          <a:xfrm>
            <a:off x="665163" y="5934075"/>
            <a:ext cx="5773737" cy="1271588"/>
          </a:xfrm>
          <a:prstGeom prst="rect">
            <a:avLst/>
          </a:prstGeom>
          <a:noFill/>
          <a:ln w="9525">
            <a:noFill/>
            <a:miter lim="800000"/>
            <a:headEnd/>
            <a:tailEnd/>
          </a:ln>
          <a:effectLst/>
        </p:spPr>
        <p:txBody>
          <a:bodyPr wrap="none" anchor="ctr"/>
          <a:lstStyle/>
          <a:p>
            <a:endParaRPr lang="en-US"/>
          </a:p>
        </p:txBody>
      </p:sp>
      <p:sp>
        <p:nvSpPr>
          <p:cNvPr id="378887" name="Rectangle 7"/>
          <p:cNvSpPr>
            <a:spLocks noChangeArrowheads="1"/>
          </p:cNvSpPr>
          <p:nvPr/>
        </p:nvSpPr>
        <p:spPr bwMode="auto">
          <a:xfrm>
            <a:off x="661988" y="7327900"/>
            <a:ext cx="5786437" cy="1158875"/>
          </a:xfrm>
          <a:prstGeom prst="rect">
            <a:avLst/>
          </a:prstGeom>
          <a:noFill/>
          <a:ln w="9525">
            <a:noFill/>
            <a:miter lim="800000"/>
            <a:headEnd/>
            <a:tailEnd/>
          </a:ln>
          <a:effectLst/>
        </p:spPr>
        <p:txBody>
          <a:bodyPr wrap="none" anchor="ctr"/>
          <a:lstStyle/>
          <a:p>
            <a:endParaRPr lang="en-US"/>
          </a:p>
        </p:txBody>
      </p:sp>
      <p:pic>
        <p:nvPicPr>
          <p:cNvPr id="378888" name="Picture 8"/>
          <p:cNvPicPr>
            <a:picLocks noChangeAspect="1" noChangeArrowheads="1"/>
          </p:cNvPicPr>
          <p:nvPr/>
        </p:nvPicPr>
        <p:blipFill>
          <a:blip r:embed="rId3"/>
          <a:srcRect/>
          <a:stretch>
            <a:fillRect/>
          </a:stretch>
        </p:blipFill>
        <p:spPr bwMode="gray">
          <a:xfrm>
            <a:off x="758825" y="7315200"/>
            <a:ext cx="5519738" cy="1127125"/>
          </a:xfrm>
          <a:prstGeom prst="rect">
            <a:avLst/>
          </a:prstGeom>
          <a:noFill/>
          <a:ln w="25400">
            <a:noFill/>
            <a:miter lim="800000"/>
            <a:headEnd type="none" w="sm" len="sm"/>
            <a:tailEnd type="none" w="sm" len="sm"/>
          </a:ln>
          <a:effectLst/>
        </p:spPr>
      </p:pic>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0932" name="Rectangle 4"/>
          <p:cNvSpPr>
            <a:spLocks noGrp="1" noRot="1" noChangeAspect="1" noChangeArrowheads="1" noTextEdit="1"/>
          </p:cNvSpPr>
          <p:nvPr>
            <p:ph type="sldImg"/>
          </p:nvPr>
        </p:nvSpPr>
        <p:spPr>
          <a:ln/>
        </p:spPr>
      </p:sp>
      <p:sp>
        <p:nvSpPr>
          <p:cNvPr id="380933" name="Rectangle 5"/>
          <p:cNvSpPr>
            <a:spLocks noGrp="1" noChangeArrowheads="1"/>
          </p:cNvSpPr>
          <p:nvPr>
            <p:ph type="body" idx="1"/>
          </p:nvPr>
        </p:nvSpPr>
        <p:spPr/>
        <p:txBody>
          <a:bodyPr/>
          <a:lstStyle/>
          <a:p>
            <a:r>
              <a:rPr lang="en-US"/>
              <a:t>Executing Single-Row Subqueries</a:t>
            </a:r>
          </a:p>
          <a:p>
            <a:pPr lvl="1"/>
            <a:r>
              <a:rPr lang="en-US"/>
              <a:t>A </a:t>
            </a:r>
            <a:r>
              <a:rPr lang="en-US">
                <a:latin typeface="Courier New" pitchFamily="49" charset="0"/>
              </a:rPr>
              <a:t>SELECT</a:t>
            </a:r>
            <a:r>
              <a:rPr lang="en-US"/>
              <a:t> statement can be considered as a query block. The example in the slide displays employees whose job ID is the same as that of employee 141 and whose salary is greater than that of employee 143.</a:t>
            </a:r>
          </a:p>
          <a:p>
            <a:pPr lvl="1"/>
            <a:r>
              <a:rPr lang="en-US"/>
              <a:t>The example consists of three query blocks: the outer query and two inner queries. The inner query blocks are executed first, producing the query results </a:t>
            </a:r>
            <a:r>
              <a:rPr lang="en-US">
                <a:latin typeface="Courier New" pitchFamily="49" charset="0"/>
              </a:rPr>
              <a:t>ST_CLERK</a:t>
            </a:r>
            <a:r>
              <a:rPr lang="en-US"/>
              <a:t> and </a:t>
            </a:r>
            <a:r>
              <a:rPr lang="en-US">
                <a:latin typeface="Courier New" pitchFamily="49" charset="0"/>
              </a:rPr>
              <a:t>2600</a:t>
            </a:r>
            <a:r>
              <a:rPr lang="en-US"/>
              <a:t>, respectively. The outer query block is then processed and uses the values that were returned by the inner queries to complete its search conditions. </a:t>
            </a:r>
          </a:p>
          <a:p>
            <a:pPr lvl="1"/>
            <a:r>
              <a:rPr lang="en-US"/>
              <a:t>Both inner queries return single values (</a:t>
            </a:r>
            <a:r>
              <a:rPr lang="en-US">
                <a:latin typeface="Courier New" pitchFamily="49" charset="0"/>
              </a:rPr>
              <a:t>ST_CLERK</a:t>
            </a:r>
            <a:r>
              <a:rPr lang="en-US"/>
              <a:t> and </a:t>
            </a:r>
            <a:r>
              <a:rPr lang="en-US">
                <a:latin typeface="Courier New" pitchFamily="49" charset="0"/>
              </a:rPr>
              <a:t>2600</a:t>
            </a:r>
            <a:r>
              <a:rPr lang="en-US"/>
              <a:t>, respectively), so this SQL statement is called a single-row subquery.</a:t>
            </a:r>
          </a:p>
          <a:p>
            <a:pPr lvl="1"/>
            <a:r>
              <a:rPr lang="en-US" b="1"/>
              <a:t>Note:</a:t>
            </a:r>
            <a:r>
              <a:rPr lang="en-US"/>
              <a:t> The outer and inner queries can get data from different tables.</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76482" name="Title_Gray_Number"/>
          <p:cNvSpPr>
            <a:spLocks noChangeArrowheads="1"/>
          </p:cNvSpPr>
          <p:nvPr/>
        </p:nvSpPr>
        <p:spPr bwMode="gray">
          <a:xfrm>
            <a:off x="939800" y="952500"/>
            <a:ext cx="7302500" cy="4318000"/>
          </a:xfrm>
          <a:prstGeom prst="rect">
            <a:avLst/>
          </a:prstGeom>
          <a:solidFill>
            <a:srgbClr val="FFFFFF"/>
          </a:solidFill>
          <a:ln w="9525">
            <a:solidFill>
              <a:srgbClr val="FFFFFF"/>
            </a:solidFill>
            <a:miter lim="800000"/>
            <a:headEnd/>
            <a:tailEnd/>
          </a:ln>
          <a:effectLst/>
        </p:spPr>
        <p:txBody>
          <a:bodyPr wrap="none" lIns="12700" tIns="12700" rIns="12700" bIns="12700" anchor="ctr"/>
          <a:lstStyle/>
          <a:p>
            <a:pPr defTabSz="228600">
              <a:spcBef>
                <a:spcPct val="0"/>
              </a:spcBef>
              <a:buClr>
                <a:srgbClr val="000000"/>
              </a:buClr>
            </a:pPr>
            <a:r>
              <a:rPr lang="en-US" sz="27700">
                <a:solidFill>
                  <a:srgbClr val="CCCCCC"/>
                </a:solidFill>
                <a:latin typeface="Times New Roman" pitchFamily="18" charset="0"/>
              </a:rPr>
              <a:t>6</a:t>
            </a:r>
          </a:p>
        </p:txBody>
      </p:sp>
      <p:sp>
        <p:nvSpPr>
          <p:cNvPr id="276483" name="Default_Title"/>
          <p:cNvSpPr>
            <a:spLocks noGrp="1" noChangeArrowheads="1"/>
          </p:cNvSpPr>
          <p:nvPr>
            <p:ph type="ctrTitle"/>
          </p:nvPr>
        </p:nvSpPr>
        <p:spPr>
          <a:xfrm>
            <a:off x="914400" y="2667000"/>
            <a:ext cx="7315200" cy="1181100"/>
          </a:xfrm>
        </p:spPr>
        <p:txBody>
          <a:bodyPr/>
          <a:lstStyle>
            <a:lvl1pPr>
              <a:spcBef>
                <a:spcPct val="0"/>
              </a:spcBef>
              <a:defRPr/>
            </a:lvl1pPr>
          </a:lstStyle>
          <a:p>
            <a:r>
              <a:rPr lang="en-US"/>
              <a:t>&lt;Insert Lesson, Module, Course Title&gt;</a:t>
            </a:r>
          </a:p>
        </p:txBody>
      </p:sp>
      <p:sp>
        <p:nvSpPr>
          <p:cNvPr id="276484" name="Title_PlaceholderSubtitle"/>
          <p:cNvSpPr>
            <a:spLocks noGrp="1" noChangeArrowheads="1"/>
          </p:cNvSpPr>
          <p:nvPr>
            <p:ph type="subTitle" idx="1"/>
          </p:nvPr>
        </p:nvSpPr>
        <p:spPr>
          <a:xfrm>
            <a:off x="927100" y="4419600"/>
            <a:ext cx="7302500" cy="431800"/>
          </a:xfrm>
        </p:spPr>
        <p:txBody>
          <a:bodyPr/>
          <a:lstStyle>
            <a:lvl1pPr algn="ctr">
              <a:defRPr/>
            </a:lvl1pPr>
          </a:lstStyle>
          <a:p>
            <a:r>
              <a:rPr lang="en-US"/>
              <a:t>&lt;Insert Subtitle&gt;</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388100" y="533400"/>
            <a:ext cx="1841500" cy="314007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63600" y="533400"/>
            <a:ext cx="5372100" cy="31400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63600" y="1816100"/>
            <a:ext cx="3606800" cy="18573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2800" y="1816100"/>
            <a:ext cx="3606800" cy="18573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5458" name="Slide_PlaceholderTitle"/>
          <p:cNvSpPr>
            <a:spLocks noGrp="1" noChangeArrowheads="1"/>
          </p:cNvSpPr>
          <p:nvPr>
            <p:ph type="title"/>
          </p:nvPr>
        </p:nvSpPr>
        <p:spPr bwMode="auto">
          <a:xfrm>
            <a:off x="889000" y="533400"/>
            <a:ext cx="7315200" cy="876300"/>
          </a:xfrm>
          <a:prstGeom prst="rect">
            <a:avLst/>
          </a:prstGeom>
          <a:noFill/>
          <a:ln w="9525">
            <a:noFill/>
            <a:miter lim="800000"/>
            <a:headEnd/>
            <a:tailEnd/>
          </a:ln>
          <a:effectLst/>
        </p:spPr>
        <p:txBody>
          <a:bodyPr vert="horz" wrap="square" lIns="12700" tIns="12700" rIns="12700" bIns="12700" numCol="1" anchor="t" anchorCtr="0" compatLnSpc="1">
            <a:prstTxWarp prst="textNoShape">
              <a:avLst/>
            </a:prstTxWarp>
          </a:bodyPr>
          <a:lstStyle/>
          <a:p>
            <a:pPr lvl="0"/>
            <a:r>
              <a:rPr lang="en-US" smtClean="0"/>
              <a:t>Click to edit Master title style</a:t>
            </a:r>
          </a:p>
        </p:txBody>
      </p:sp>
      <p:sp>
        <p:nvSpPr>
          <p:cNvPr id="275459" name="Slide_PlaceholderText"/>
          <p:cNvSpPr>
            <a:spLocks noGrp="1" noChangeArrowheads="1"/>
          </p:cNvSpPr>
          <p:nvPr>
            <p:ph type="body" idx="1"/>
          </p:nvPr>
        </p:nvSpPr>
        <p:spPr bwMode="auto">
          <a:xfrm>
            <a:off x="863600" y="1816100"/>
            <a:ext cx="7366000" cy="1857375"/>
          </a:xfrm>
          <a:prstGeom prst="rect">
            <a:avLst/>
          </a:prstGeom>
          <a:noFill/>
          <a:ln w="9525">
            <a:noFill/>
            <a:miter lim="800000"/>
            <a:headEnd/>
            <a:tailEnd/>
          </a:ln>
          <a:effectLst/>
        </p:spPr>
        <p:txBody>
          <a:bodyPr vert="horz" wrap="square" lIns="12700" tIns="12700" rIns="12700" bIns="12700" numCol="1" anchor="t" anchorCtr="0" compatLnSpc="1">
            <a:prstTxWarp prst="textNoShape">
              <a:avLst/>
            </a:prstTxWarp>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75461" name="Slide_Page_Number"/>
          <p:cNvSpPr>
            <a:spLocks noChangeArrowheads="1"/>
          </p:cNvSpPr>
          <p:nvPr/>
        </p:nvSpPr>
        <p:spPr bwMode="hidden">
          <a:xfrm>
            <a:off x="457200" y="6654800"/>
            <a:ext cx="965200" cy="182563"/>
          </a:xfrm>
          <a:prstGeom prst="rect">
            <a:avLst/>
          </a:prstGeom>
          <a:noFill/>
          <a:ln w="9525">
            <a:noFill/>
            <a:miter lim="800000"/>
            <a:headEnd/>
            <a:tailEnd/>
          </a:ln>
          <a:effectLst/>
        </p:spPr>
        <p:txBody>
          <a:bodyPr wrap="none" anchor="ctr"/>
          <a:lstStyle/>
          <a:p>
            <a:pPr algn="just">
              <a:spcBef>
                <a:spcPct val="0"/>
              </a:spcBef>
              <a:buClrTx/>
              <a:buFontTx/>
              <a:buNone/>
            </a:pPr>
            <a:r>
              <a:rPr lang="en-US" sz="1200" b="0"/>
              <a:t>6-</a:t>
            </a:r>
            <a:fld id="{23B683BF-AF4C-4E42-9503-17884C0AE764}" type="slidenum">
              <a:rPr lang="en-US" sz="1200" b="0"/>
              <a:pPr algn="just">
                <a:spcBef>
                  <a:spcPct val="0"/>
                </a:spcBef>
                <a:buClrTx/>
                <a:buFontTx/>
                <a:buNone/>
              </a:pPr>
              <a:t>‹#›</a:t>
            </a:fld>
            <a:endParaRPr lang="en-US" sz="1200" b="0"/>
          </a:p>
        </p:txBody>
      </p:sp>
    </p:spTree>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 id="2147483661" r:id="rId7"/>
    <p:sldLayoutId id="2147483662" r:id="rId8"/>
    <p:sldLayoutId id="2147483663" r:id="rId9"/>
    <p:sldLayoutId id="2147483664" r:id="rId10"/>
    <p:sldLayoutId id="2147483665" r:id="rId11"/>
  </p:sldLayoutIdLst>
  <p:txStyles>
    <p:titleStyle>
      <a:lvl1pPr algn="ctr" defTabSz="228600" rtl="0" fontAlgn="base">
        <a:spcBef>
          <a:spcPct val="20000"/>
        </a:spcBef>
        <a:spcAft>
          <a:spcPct val="0"/>
        </a:spcAft>
        <a:buClr>
          <a:srgbClr val="000000"/>
        </a:buClr>
        <a:buFont typeface="Arial" charset="0"/>
        <a:defRPr sz="2800" b="1">
          <a:solidFill>
            <a:schemeClr val="tx1"/>
          </a:solidFill>
          <a:latin typeface="+mj-lt"/>
          <a:ea typeface="+mj-ea"/>
          <a:cs typeface="+mj-cs"/>
        </a:defRPr>
      </a:lvl1pPr>
      <a:lvl2pPr algn="ctr" defTabSz="228600" rtl="0" fontAlgn="base">
        <a:spcBef>
          <a:spcPct val="20000"/>
        </a:spcBef>
        <a:spcAft>
          <a:spcPct val="0"/>
        </a:spcAft>
        <a:buClr>
          <a:srgbClr val="000000"/>
        </a:buClr>
        <a:buFont typeface="Arial" charset="0"/>
        <a:defRPr sz="2800" b="1">
          <a:solidFill>
            <a:schemeClr val="tx1"/>
          </a:solidFill>
          <a:latin typeface="Arial" charset="0"/>
        </a:defRPr>
      </a:lvl2pPr>
      <a:lvl3pPr algn="ctr" defTabSz="228600" rtl="0" fontAlgn="base">
        <a:spcBef>
          <a:spcPct val="20000"/>
        </a:spcBef>
        <a:spcAft>
          <a:spcPct val="0"/>
        </a:spcAft>
        <a:buClr>
          <a:srgbClr val="000000"/>
        </a:buClr>
        <a:buFont typeface="Arial" charset="0"/>
        <a:defRPr sz="2800" b="1">
          <a:solidFill>
            <a:schemeClr val="tx1"/>
          </a:solidFill>
          <a:latin typeface="Arial" charset="0"/>
        </a:defRPr>
      </a:lvl3pPr>
      <a:lvl4pPr algn="ctr" defTabSz="228600" rtl="0" fontAlgn="base">
        <a:spcBef>
          <a:spcPct val="20000"/>
        </a:spcBef>
        <a:spcAft>
          <a:spcPct val="0"/>
        </a:spcAft>
        <a:buClr>
          <a:srgbClr val="000000"/>
        </a:buClr>
        <a:buFont typeface="Arial" charset="0"/>
        <a:defRPr sz="2800" b="1">
          <a:solidFill>
            <a:schemeClr val="tx1"/>
          </a:solidFill>
          <a:latin typeface="Arial" charset="0"/>
        </a:defRPr>
      </a:lvl4pPr>
      <a:lvl5pPr algn="ctr" defTabSz="228600" rtl="0" fontAlgn="base">
        <a:spcBef>
          <a:spcPct val="20000"/>
        </a:spcBef>
        <a:spcAft>
          <a:spcPct val="0"/>
        </a:spcAft>
        <a:buClr>
          <a:srgbClr val="000000"/>
        </a:buClr>
        <a:buFont typeface="Arial" charset="0"/>
        <a:defRPr sz="2800" b="1">
          <a:solidFill>
            <a:schemeClr val="tx1"/>
          </a:solidFill>
          <a:latin typeface="Arial" charset="0"/>
        </a:defRPr>
      </a:lvl5pPr>
      <a:lvl6pPr marL="457200" algn="ctr" defTabSz="228600" rtl="0" fontAlgn="base">
        <a:spcBef>
          <a:spcPct val="20000"/>
        </a:spcBef>
        <a:spcAft>
          <a:spcPct val="0"/>
        </a:spcAft>
        <a:buClr>
          <a:srgbClr val="000000"/>
        </a:buClr>
        <a:buFont typeface="Arial" charset="0"/>
        <a:defRPr sz="2800" b="1">
          <a:solidFill>
            <a:schemeClr val="tx1"/>
          </a:solidFill>
          <a:latin typeface="Arial" charset="0"/>
        </a:defRPr>
      </a:lvl6pPr>
      <a:lvl7pPr marL="914400" algn="ctr" defTabSz="228600" rtl="0" fontAlgn="base">
        <a:spcBef>
          <a:spcPct val="20000"/>
        </a:spcBef>
        <a:spcAft>
          <a:spcPct val="0"/>
        </a:spcAft>
        <a:buClr>
          <a:srgbClr val="000000"/>
        </a:buClr>
        <a:buFont typeface="Arial" charset="0"/>
        <a:defRPr sz="2800" b="1">
          <a:solidFill>
            <a:schemeClr val="tx1"/>
          </a:solidFill>
          <a:latin typeface="Arial" charset="0"/>
        </a:defRPr>
      </a:lvl7pPr>
      <a:lvl8pPr marL="1371600" algn="ctr" defTabSz="228600" rtl="0" fontAlgn="base">
        <a:spcBef>
          <a:spcPct val="20000"/>
        </a:spcBef>
        <a:spcAft>
          <a:spcPct val="0"/>
        </a:spcAft>
        <a:buClr>
          <a:srgbClr val="000000"/>
        </a:buClr>
        <a:buFont typeface="Arial" charset="0"/>
        <a:defRPr sz="2800" b="1">
          <a:solidFill>
            <a:schemeClr val="tx1"/>
          </a:solidFill>
          <a:latin typeface="Arial" charset="0"/>
        </a:defRPr>
      </a:lvl8pPr>
      <a:lvl9pPr marL="1828800" algn="ctr" defTabSz="228600" rtl="0" fontAlgn="base">
        <a:spcBef>
          <a:spcPct val="20000"/>
        </a:spcBef>
        <a:spcAft>
          <a:spcPct val="0"/>
        </a:spcAft>
        <a:buClr>
          <a:srgbClr val="000000"/>
        </a:buClr>
        <a:buFont typeface="Arial" charset="0"/>
        <a:defRPr sz="2800" b="1">
          <a:solidFill>
            <a:schemeClr val="tx1"/>
          </a:solidFill>
          <a:latin typeface="Arial" charset="0"/>
        </a:defRPr>
      </a:lvl9pPr>
    </p:titleStyle>
    <p:bodyStyle>
      <a:lvl1pPr algn="l" defTabSz="228600" rtl="0" fontAlgn="base">
        <a:spcBef>
          <a:spcPct val="20000"/>
        </a:spcBef>
        <a:spcAft>
          <a:spcPct val="0"/>
        </a:spcAft>
        <a:buClr>
          <a:srgbClr val="000000"/>
        </a:buClr>
        <a:buFont typeface="Arial" charset="0"/>
        <a:defRPr sz="2200" b="1">
          <a:solidFill>
            <a:schemeClr val="tx1"/>
          </a:solidFill>
          <a:latin typeface="+mn-lt"/>
          <a:ea typeface="+mn-ea"/>
          <a:cs typeface="+mn-cs"/>
        </a:defRPr>
      </a:lvl1pPr>
      <a:lvl2pPr marL="571500" indent="-457200" algn="l" defTabSz="228600" rtl="0" fontAlgn="base">
        <a:spcBef>
          <a:spcPct val="20000"/>
        </a:spcBef>
        <a:spcAft>
          <a:spcPct val="0"/>
        </a:spcAft>
        <a:buClr>
          <a:srgbClr val="FF0000"/>
        </a:buClr>
        <a:buFont typeface="Arial" charset="0"/>
        <a:buChar char="•"/>
        <a:defRPr sz="2200" b="1">
          <a:solidFill>
            <a:schemeClr val="tx1"/>
          </a:solidFill>
          <a:latin typeface="+mn-lt"/>
        </a:defRPr>
      </a:lvl2pPr>
      <a:lvl3pPr marL="1028700" indent="-342900" algn="l" defTabSz="228600" rtl="0" fontAlgn="base">
        <a:spcBef>
          <a:spcPct val="20000"/>
        </a:spcBef>
        <a:spcAft>
          <a:spcPct val="0"/>
        </a:spcAft>
        <a:buClr>
          <a:srgbClr val="FF0000"/>
        </a:buClr>
        <a:buFont typeface="Arial" charset="0"/>
        <a:buChar char="–"/>
        <a:defRPr sz="2000" b="1">
          <a:solidFill>
            <a:schemeClr val="tx1"/>
          </a:solidFill>
          <a:latin typeface="+mn-lt"/>
        </a:defRPr>
      </a:lvl3pPr>
      <a:lvl4pPr marL="1143000" algn="l" defTabSz="228600" rtl="0" fontAlgn="base">
        <a:spcBef>
          <a:spcPct val="20000"/>
        </a:spcBef>
        <a:spcAft>
          <a:spcPct val="0"/>
        </a:spcAft>
        <a:buClr>
          <a:srgbClr val="000000"/>
        </a:buClr>
        <a:buFont typeface="Arial" charset="0"/>
        <a:defRPr sz="2000" b="1">
          <a:solidFill>
            <a:srgbClr val="FF0000"/>
          </a:solidFill>
          <a:latin typeface="+mn-lt"/>
        </a:defRPr>
      </a:lvl4pPr>
      <a:lvl5pPr marL="1257300" algn="l" defTabSz="228600" rtl="0" fontAlgn="base">
        <a:spcBef>
          <a:spcPct val="20000"/>
        </a:spcBef>
        <a:spcAft>
          <a:spcPct val="0"/>
        </a:spcAft>
        <a:buClr>
          <a:srgbClr val="000000"/>
        </a:buClr>
        <a:buFont typeface="Arial" charset="0"/>
        <a:defRPr sz="2000" b="1">
          <a:solidFill>
            <a:schemeClr val="tx1"/>
          </a:solidFill>
          <a:latin typeface="+mn-lt"/>
        </a:defRPr>
      </a:lvl5pPr>
      <a:lvl6pPr marL="1714500" algn="l" defTabSz="228600" rtl="0" fontAlgn="base">
        <a:spcBef>
          <a:spcPct val="20000"/>
        </a:spcBef>
        <a:spcAft>
          <a:spcPct val="0"/>
        </a:spcAft>
        <a:buClr>
          <a:srgbClr val="000000"/>
        </a:buClr>
        <a:buFont typeface="Arial" charset="0"/>
        <a:defRPr sz="2000" b="1">
          <a:solidFill>
            <a:schemeClr val="tx1"/>
          </a:solidFill>
          <a:latin typeface="+mn-lt"/>
        </a:defRPr>
      </a:lvl6pPr>
      <a:lvl7pPr marL="2171700" algn="l" defTabSz="228600" rtl="0" fontAlgn="base">
        <a:spcBef>
          <a:spcPct val="20000"/>
        </a:spcBef>
        <a:spcAft>
          <a:spcPct val="0"/>
        </a:spcAft>
        <a:buClr>
          <a:srgbClr val="000000"/>
        </a:buClr>
        <a:buFont typeface="Arial" charset="0"/>
        <a:defRPr sz="2000" b="1">
          <a:solidFill>
            <a:schemeClr val="tx1"/>
          </a:solidFill>
          <a:latin typeface="+mn-lt"/>
        </a:defRPr>
      </a:lvl7pPr>
      <a:lvl8pPr marL="2628900" algn="l" defTabSz="228600" rtl="0" fontAlgn="base">
        <a:spcBef>
          <a:spcPct val="20000"/>
        </a:spcBef>
        <a:spcAft>
          <a:spcPct val="0"/>
        </a:spcAft>
        <a:buClr>
          <a:srgbClr val="000000"/>
        </a:buClr>
        <a:buFont typeface="Arial" charset="0"/>
        <a:defRPr sz="2000" b="1">
          <a:solidFill>
            <a:schemeClr val="tx1"/>
          </a:solidFill>
          <a:latin typeface="+mn-lt"/>
        </a:defRPr>
      </a:lvl8pPr>
      <a:lvl9pPr marL="3086100" algn="l" defTabSz="228600" rtl="0" fontAlgn="base">
        <a:spcBef>
          <a:spcPct val="20000"/>
        </a:spcBef>
        <a:spcAft>
          <a:spcPct val="0"/>
        </a:spcAft>
        <a:buClr>
          <a:srgbClr val="000000"/>
        </a:buClr>
        <a:buFont typeface="Arial" charset="0"/>
        <a:defRPr sz="2000" b="1">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3530" name="Rectangle 10"/>
          <p:cNvSpPr>
            <a:spLocks noGrp="1" noChangeArrowheads="1"/>
          </p:cNvSpPr>
          <p:nvPr>
            <p:ph type="ctrTitle"/>
          </p:nvPr>
        </p:nvSpPr>
        <p:spPr/>
        <p:txBody>
          <a:bodyPr/>
          <a:lstStyle/>
          <a:p>
            <a:r>
              <a:rPr lang="en-US">
                <a:cs typeface="Times New Roman" pitchFamily="18" charset="0"/>
              </a:rPr>
              <a:t>Using Subqueries to Solve Queries</a:t>
            </a:r>
            <a:r>
              <a:rPr lang="en-US"/>
              <a:t> </a:t>
            </a:r>
          </a:p>
        </p:txBody>
      </p:sp>
      <p:sp>
        <p:nvSpPr>
          <p:cNvPr id="363531" name="Rectangle 11"/>
          <p:cNvSpPr>
            <a:spLocks noGrp="1" noChangeArrowheads="1"/>
          </p:cNvSpPr>
          <p:nvPr>
            <p:ph type="subTitle" idx="1"/>
          </p:nvPr>
        </p:nvSpPr>
        <p:spPr/>
        <p:txBody>
          <a:bodyPr/>
          <a:lstStyle/>
          <a:p>
            <a:r>
              <a:rPr lang="en-US"/>
              <a:t> </a:t>
            </a:r>
          </a:p>
        </p:txBody>
      </p:sp>
    </p:spTree>
  </p:cSld>
  <p:clrMapOvr>
    <a:overrideClrMapping bg1="lt1" tx1="dk1" bg2="lt2" tx2="dk2" accent1="accent1" accent2="accent2" accent3="accent3" accent4="accent4" accent5="accent5" accent6="accent6" hlink="hlink" folHlink="folHlink"/>
  </p:clrMapOvr>
  <p:transition spd="slow"/>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1966" name="Rectangle 14"/>
          <p:cNvSpPr>
            <a:spLocks noChangeArrowheads="1"/>
          </p:cNvSpPr>
          <p:nvPr/>
        </p:nvSpPr>
        <p:spPr bwMode="blackGray">
          <a:xfrm>
            <a:off x="866775" y="1863725"/>
            <a:ext cx="7286625" cy="1435100"/>
          </a:xfrm>
          <a:prstGeom prst="rect">
            <a:avLst/>
          </a:prstGeom>
          <a:solidFill>
            <a:schemeClr val="accent1"/>
          </a:solidFill>
          <a:ln w="28575">
            <a:solidFill>
              <a:srgbClr val="000000"/>
            </a:solidFill>
            <a:miter lim="800000"/>
            <a:headEnd/>
            <a:tailEnd/>
          </a:ln>
          <a:effectLst/>
        </p:spPr>
        <p:txBody>
          <a:bodyPr wrap="none" lIns="92075" tIns="46038" rIns="92075" bIns="46038" anchor="ctr"/>
          <a:lstStyle/>
          <a:p>
            <a:pPr algn="l" eaLnBrk="0" hangingPunct="0">
              <a:spcBef>
                <a:spcPct val="0"/>
              </a:spcBef>
              <a:buClrTx/>
              <a:buFontTx/>
              <a:buNone/>
              <a:tabLst>
                <a:tab pos="1200150" algn="l"/>
              </a:tabLst>
            </a:pPr>
            <a:r>
              <a:rPr lang="en-US">
                <a:solidFill>
                  <a:srgbClr val="000000"/>
                </a:solidFill>
                <a:latin typeface="Courier New" pitchFamily="49" charset="0"/>
              </a:rPr>
              <a:t>SELECT last_name, job_id, salary</a:t>
            </a:r>
          </a:p>
          <a:p>
            <a:pPr algn="l" eaLnBrk="0" hangingPunct="0">
              <a:spcBef>
                <a:spcPct val="0"/>
              </a:spcBef>
              <a:buClrTx/>
              <a:buFontTx/>
              <a:buNone/>
              <a:tabLst>
                <a:tab pos="1200150" algn="l"/>
              </a:tabLst>
            </a:pPr>
            <a:r>
              <a:rPr lang="en-US">
                <a:solidFill>
                  <a:srgbClr val="000000"/>
                </a:solidFill>
                <a:latin typeface="Courier New" pitchFamily="49" charset="0"/>
              </a:rPr>
              <a:t>FROM   employees</a:t>
            </a:r>
          </a:p>
          <a:p>
            <a:pPr algn="l" eaLnBrk="0" hangingPunct="0">
              <a:spcBef>
                <a:spcPct val="0"/>
              </a:spcBef>
              <a:buClrTx/>
              <a:buFontTx/>
              <a:buNone/>
              <a:tabLst>
                <a:tab pos="1200150" algn="l"/>
              </a:tabLst>
            </a:pPr>
            <a:r>
              <a:rPr lang="en-US">
                <a:solidFill>
                  <a:srgbClr val="000000"/>
                </a:solidFill>
                <a:latin typeface="Courier New" pitchFamily="49" charset="0"/>
              </a:rPr>
              <a:t>WHERE  salary = </a:t>
            </a:r>
          </a:p>
          <a:p>
            <a:pPr algn="l" eaLnBrk="0" hangingPunct="0">
              <a:spcBef>
                <a:spcPct val="0"/>
              </a:spcBef>
              <a:buClrTx/>
              <a:buFontTx/>
              <a:buNone/>
              <a:tabLst>
                <a:tab pos="1200150" algn="l"/>
              </a:tabLst>
            </a:pPr>
            <a:r>
              <a:rPr lang="en-US">
                <a:solidFill>
                  <a:srgbClr val="000000"/>
                </a:solidFill>
                <a:latin typeface="Courier New" pitchFamily="49" charset="0"/>
              </a:rPr>
              <a:t>                (SELECT MIN(salary)</a:t>
            </a:r>
          </a:p>
          <a:p>
            <a:pPr algn="l" eaLnBrk="0" hangingPunct="0">
              <a:spcBef>
                <a:spcPct val="0"/>
              </a:spcBef>
              <a:buClrTx/>
              <a:buFontTx/>
              <a:buNone/>
              <a:tabLst>
                <a:tab pos="1200150" algn="l"/>
              </a:tabLst>
            </a:pPr>
            <a:r>
              <a:rPr lang="en-US">
                <a:solidFill>
                  <a:srgbClr val="000000"/>
                </a:solidFill>
                <a:latin typeface="Courier New" pitchFamily="49" charset="0"/>
              </a:rPr>
              <a:t>                 FROM   employees);</a:t>
            </a:r>
          </a:p>
        </p:txBody>
      </p:sp>
      <p:sp>
        <p:nvSpPr>
          <p:cNvPr id="381964" name="Rectangle 12"/>
          <p:cNvSpPr>
            <a:spLocks noGrp="1" noChangeArrowheads="1"/>
          </p:cNvSpPr>
          <p:nvPr>
            <p:ph type="title"/>
          </p:nvPr>
        </p:nvSpPr>
        <p:spPr/>
        <p:txBody>
          <a:bodyPr/>
          <a:lstStyle/>
          <a:p>
            <a:r>
              <a:rPr lang="en-US"/>
              <a:t>Using Group Functions in a Subquery</a:t>
            </a:r>
          </a:p>
        </p:txBody>
      </p:sp>
      <p:sp>
        <p:nvSpPr>
          <p:cNvPr id="381957" name="Rectangle 5"/>
          <p:cNvSpPr>
            <a:spLocks noChangeArrowheads="1"/>
          </p:cNvSpPr>
          <p:nvPr/>
        </p:nvSpPr>
        <p:spPr bwMode="auto">
          <a:xfrm>
            <a:off x="4676775" y="2055813"/>
            <a:ext cx="636588" cy="385762"/>
          </a:xfrm>
          <a:prstGeom prst="rect">
            <a:avLst/>
          </a:prstGeom>
          <a:noFill/>
          <a:ln w="9525">
            <a:noFill/>
            <a:miter lim="800000"/>
            <a:headEnd/>
            <a:tailEnd/>
          </a:ln>
          <a:effectLst/>
        </p:spPr>
        <p:txBody>
          <a:bodyPr wrap="none" lIns="92075" tIns="46038" rIns="92075" bIns="46038">
            <a:spAutoFit/>
          </a:bodyPr>
          <a:lstStyle/>
          <a:p>
            <a:pPr eaLnBrk="0" hangingPunct="0">
              <a:lnSpc>
                <a:spcPct val="120000"/>
              </a:lnSpc>
              <a:spcBef>
                <a:spcPct val="60000"/>
              </a:spcBef>
              <a:buClrTx/>
              <a:buFontTx/>
              <a:buNone/>
            </a:pPr>
            <a:r>
              <a:rPr lang="en-US" sz="1600">
                <a:solidFill>
                  <a:srgbClr val="FF5050"/>
                </a:solidFill>
              </a:rPr>
              <a:t>2500</a:t>
            </a:r>
          </a:p>
        </p:txBody>
      </p:sp>
      <p:sp>
        <p:nvSpPr>
          <p:cNvPr id="381958" name="Rectangle 6"/>
          <p:cNvSpPr>
            <a:spLocks noChangeArrowheads="1"/>
          </p:cNvSpPr>
          <p:nvPr/>
        </p:nvSpPr>
        <p:spPr bwMode="auto">
          <a:xfrm>
            <a:off x="3152775" y="2624138"/>
            <a:ext cx="2673350" cy="646112"/>
          </a:xfrm>
          <a:prstGeom prst="rect">
            <a:avLst/>
          </a:prstGeom>
          <a:noFill/>
          <a:ln w="28575">
            <a:solidFill>
              <a:schemeClr val="hlink"/>
            </a:solidFill>
            <a:miter lim="800000"/>
            <a:headEnd/>
            <a:tailEnd/>
          </a:ln>
          <a:effectLst/>
        </p:spPr>
        <p:txBody>
          <a:bodyPr wrap="none" anchor="ctr"/>
          <a:lstStyle/>
          <a:p>
            <a:endParaRPr lang="en-US"/>
          </a:p>
        </p:txBody>
      </p:sp>
      <p:pic>
        <p:nvPicPr>
          <p:cNvPr id="381959" name="Picture 7"/>
          <p:cNvPicPr>
            <a:picLocks noChangeAspect="1" noChangeArrowheads="1"/>
          </p:cNvPicPr>
          <p:nvPr/>
        </p:nvPicPr>
        <p:blipFill>
          <a:blip r:embed="rId3" cstate="print"/>
          <a:srcRect/>
          <a:stretch>
            <a:fillRect/>
          </a:stretch>
        </p:blipFill>
        <p:spPr bwMode="gray">
          <a:xfrm>
            <a:off x="871538" y="3629025"/>
            <a:ext cx="7296150" cy="523875"/>
          </a:xfrm>
          <a:prstGeom prst="rect">
            <a:avLst/>
          </a:prstGeom>
          <a:noFill/>
          <a:ln w="25400">
            <a:noFill/>
            <a:miter lim="800000"/>
            <a:headEnd type="none" w="sm" len="sm"/>
            <a:tailEnd type="none" w="sm" len="sm"/>
          </a:ln>
          <a:effectLst/>
        </p:spPr>
      </p:pic>
      <p:sp>
        <p:nvSpPr>
          <p:cNvPr id="381967" name="Freeform 15"/>
          <p:cNvSpPr>
            <a:spLocks/>
          </p:cNvSpPr>
          <p:nvPr/>
        </p:nvSpPr>
        <p:spPr bwMode="auto">
          <a:xfrm rot="16200000" flipV="1">
            <a:off x="3810793" y="1840707"/>
            <a:ext cx="265113" cy="1250950"/>
          </a:xfrm>
          <a:custGeom>
            <a:avLst/>
            <a:gdLst/>
            <a:ahLst/>
            <a:cxnLst>
              <a:cxn ang="0">
                <a:pos x="0" y="0"/>
              </a:cxn>
              <a:cxn ang="0">
                <a:pos x="219" y="0"/>
              </a:cxn>
              <a:cxn ang="0">
                <a:pos x="219" y="410"/>
              </a:cxn>
            </a:cxnLst>
            <a:rect l="0" t="0" r="r" b="b"/>
            <a:pathLst>
              <a:path w="220" h="411">
                <a:moveTo>
                  <a:pt x="0" y="0"/>
                </a:moveTo>
                <a:lnTo>
                  <a:pt x="219" y="0"/>
                </a:lnTo>
                <a:lnTo>
                  <a:pt x="219" y="410"/>
                </a:lnTo>
              </a:path>
            </a:pathLst>
          </a:custGeom>
          <a:noFill/>
          <a:ln w="28575" cap="rnd" cmpd="sng">
            <a:solidFill>
              <a:schemeClr val="accent2"/>
            </a:solidFill>
            <a:prstDash val="solid"/>
            <a:round/>
            <a:headEnd type="none" w="sm" len="sm"/>
            <a:tailEnd type="triangle" w="sm" len="sm"/>
          </a:ln>
          <a:effectLst/>
        </p:spPr>
        <p:txBody>
          <a:bodyPr/>
          <a:lstStyle/>
          <a:p>
            <a:endParaRPr lang="en-US"/>
          </a:p>
        </p:txBody>
      </p:sp>
    </p:spTree>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4016" name="Rectangle 16"/>
          <p:cNvSpPr>
            <a:spLocks noChangeArrowheads="1"/>
          </p:cNvSpPr>
          <p:nvPr/>
        </p:nvSpPr>
        <p:spPr bwMode="blackGray">
          <a:xfrm>
            <a:off x="866775" y="3086100"/>
            <a:ext cx="7286625" cy="2052638"/>
          </a:xfrm>
          <a:prstGeom prst="rect">
            <a:avLst/>
          </a:prstGeom>
          <a:solidFill>
            <a:schemeClr val="accent1"/>
          </a:solidFill>
          <a:ln w="28575">
            <a:solidFill>
              <a:srgbClr val="000000"/>
            </a:solidFill>
            <a:miter lim="800000"/>
            <a:headEnd/>
            <a:tailEnd/>
          </a:ln>
          <a:effectLst/>
        </p:spPr>
        <p:txBody>
          <a:bodyPr wrap="none" lIns="92075" tIns="46038" rIns="92075" bIns="46038" anchor="ctr"/>
          <a:lstStyle/>
          <a:p>
            <a:pPr algn="l" eaLnBrk="0" hangingPunct="0">
              <a:spcBef>
                <a:spcPct val="0"/>
              </a:spcBef>
              <a:buClrTx/>
              <a:buFontTx/>
              <a:buNone/>
              <a:tabLst>
                <a:tab pos="1200150" algn="l"/>
              </a:tabLst>
            </a:pPr>
            <a:r>
              <a:rPr lang="en-US">
                <a:solidFill>
                  <a:srgbClr val="000000"/>
                </a:solidFill>
                <a:latin typeface="Courier New" pitchFamily="49" charset="0"/>
              </a:rPr>
              <a:t>SELECT   department_id, MIN(salary)</a:t>
            </a:r>
          </a:p>
          <a:p>
            <a:pPr algn="l" eaLnBrk="0" hangingPunct="0">
              <a:spcBef>
                <a:spcPct val="0"/>
              </a:spcBef>
              <a:buClrTx/>
              <a:buFontTx/>
              <a:buNone/>
              <a:tabLst>
                <a:tab pos="1200150" algn="l"/>
              </a:tabLst>
            </a:pPr>
            <a:r>
              <a:rPr lang="en-US">
                <a:solidFill>
                  <a:srgbClr val="000000"/>
                </a:solidFill>
                <a:latin typeface="Courier New" pitchFamily="49" charset="0"/>
              </a:rPr>
              <a:t>FROM     employees</a:t>
            </a:r>
          </a:p>
          <a:p>
            <a:pPr algn="l" eaLnBrk="0" hangingPunct="0">
              <a:spcBef>
                <a:spcPct val="0"/>
              </a:spcBef>
              <a:buClrTx/>
              <a:buFontTx/>
              <a:buNone/>
              <a:tabLst>
                <a:tab pos="1200150" algn="l"/>
              </a:tabLst>
            </a:pPr>
            <a:r>
              <a:rPr lang="en-US">
                <a:solidFill>
                  <a:srgbClr val="000000"/>
                </a:solidFill>
                <a:latin typeface="Courier New" pitchFamily="49" charset="0"/>
              </a:rPr>
              <a:t>GROUP BY department_id</a:t>
            </a:r>
          </a:p>
          <a:p>
            <a:pPr algn="l" eaLnBrk="0" hangingPunct="0">
              <a:spcBef>
                <a:spcPct val="0"/>
              </a:spcBef>
              <a:buClrTx/>
              <a:buFontTx/>
              <a:buNone/>
              <a:tabLst>
                <a:tab pos="1200150" algn="l"/>
              </a:tabLst>
            </a:pPr>
            <a:r>
              <a:rPr lang="en-US">
                <a:solidFill>
                  <a:srgbClr val="000000"/>
                </a:solidFill>
                <a:latin typeface="Courier New" pitchFamily="49" charset="0"/>
              </a:rPr>
              <a:t>HAVING   MIN(salary) &gt;</a:t>
            </a:r>
          </a:p>
          <a:p>
            <a:pPr algn="l" eaLnBrk="0" hangingPunct="0">
              <a:spcBef>
                <a:spcPct val="0"/>
              </a:spcBef>
              <a:buClrTx/>
              <a:buFontTx/>
              <a:buNone/>
              <a:tabLst>
                <a:tab pos="1200150" algn="l"/>
              </a:tabLst>
            </a:pPr>
            <a:r>
              <a:rPr lang="en-US">
                <a:solidFill>
                  <a:srgbClr val="000000"/>
                </a:solidFill>
                <a:latin typeface="Courier New" pitchFamily="49" charset="0"/>
              </a:rPr>
              <a:t>                       (SELECT MIN(salary)</a:t>
            </a:r>
          </a:p>
          <a:p>
            <a:pPr algn="l" eaLnBrk="0" hangingPunct="0">
              <a:spcBef>
                <a:spcPct val="0"/>
              </a:spcBef>
              <a:buClrTx/>
              <a:buFontTx/>
              <a:buNone/>
              <a:tabLst>
                <a:tab pos="1200150" algn="l"/>
              </a:tabLst>
            </a:pPr>
            <a:r>
              <a:rPr lang="en-US">
                <a:solidFill>
                  <a:srgbClr val="000000"/>
                </a:solidFill>
                <a:latin typeface="Courier New" pitchFamily="49" charset="0"/>
              </a:rPr>
              <a:t>                        FROM   employees</a:t>
            </a:r>
          </a:p>
          <a:p>
            <a:pPr algn="l" eaLnBrk="0" hangingPunct="0">
              <a:spcBef>
                <a:spcPct val="0"/>
              </a:spcBef>
              <a:buClrTx/>
              <a:buFontTx/>
              <a:buNone/>
              <a:tabLst>
                <a:tab pos="1200150" algn="l"/>
              </a:tabLst>
            </a:pPr>
            <a:r>
              <a:rPr lang="en-US">
                <a:solidFill>
                  <a:srgbClr val="000000"/>
                </a:solidFill>
                <a:latin typeface="Courier New" pitchFamily="49" charset="0"/>
              </a:rPr>
              <a:t>                        WHERE  department_id = 50);</a:t>
            </a:r>
          </a:p>
        </p:txBody>
      </p:sp>
      <p:sp>
        <p:nvSpPr>
          <p:cNvPr id="384014" name="Rectangle 14"/>
          <p:cNvSpPr>
            <a:spLocks noGrp="1" noChangeArrowheads="1"/>
          </p:cNvSpPr>
          <p:nvPr>
            <p:ph type="title"/>
          </p:nvPr>
        </p:nvSpPr>
        <p:spPr/>
        <p:txBody>
          <a:bodyPr/>
          <a:lstStyle/>
          <a:p>
            <a:r>
              <a:rPr lang="en-US"/>
              <a:t>The </a:t>
            </a:r>
            <a:r>
              <a:rPr lang="en-US">
                <a:latin typeface="Courier New" pitchFamily="49" charset="0"/>
              </a:rPr>
              <a:t>HAVING</a:t>
            </a:r>
            <a:r>
              <a:rPr lang="en-US"/>
              <a:t> Clause with Subqueries</a:t>
            </a:r>
          </a:p>
        </p:txBody>
      </p:sp>
      <p:sp>
        <p:nvSpPr>
          <p:cNvPr id="384015" name="Rectangle 15"/>
          <p:cNvSpPr>
            <a:spLocks noGrp="1" noChangeArrowheads="1"/>
          </p:cNvSpPr>
          <p:nvPr>
            <p:ph type="body" idx="1"/>
          </p:nvPr>
        </p:nvSpPr>
        <p:spPr>
          <a:xfrm>
            <a:off x="863600" y="1816100"/>
            <a:ext cx="7366000" cy="1109022"/>
          </a:xfrm>
        </p:spPr>
        <p:txBody>
          <a:bodyPr/>
          <a:lstStyle/>
          <a:p>
            <a:pPr lvl="1"/>
            <a:r>
              <a:rPr lang="en-US" dirty="0"/>
              <a:t>The </a:t>
            </a:r>
            <a:r>
              <a:rPr lang="en-US" dirty="0" err="1" smtClean="0"/>
              <a:t>MysqL</a:t>
            </a:r>
            <a:r>
              <a:rPr lang="en-US" dirty="0" smtClean="0"/>
              <a:t> </a:t>
            </a:r>
            <a:r>
              <a:rPr lang="en-US" dirty="0"/>
              <a:t>server executes </a:t>
            </a:r>
            <a:r>
              <a:rPr lang="en-US" dirty="0" err="1"/>
              <a:t>subqueries</a:t>
            </a:r>
            <a:r>
              <a:rPr lang="en-US" dirty="0"/>
              <a:t> first.</a:t>
            </a:r>
          </a:p>
          <a:p>
            <a:pPr lvl="1"/>
            <a:r>
              <a:rPr lang="en-US" dirty="0"/>
              <a:t>The </a:t>
            </a:r>
            <a:r>
              <a:rPr lang="en-US" dirty="0" err="1" smtClean="0"/>
              <a:t>MysqL</a:t>
            </a:r>
            <a:r>
              <a:rPr lang="en-US" dirty="0" smtClean="0"/>
              <a:t> </a:t>
            </a:r>
            <a:r>
              <a:rPr lang="en-US" dirty="0"/>
              <a:t>server returns results into the </a:t>
            </a:r>
            <a:r>
              <a:rPr lang="en-US" dirty="0">
                <a:latin typeface="Courier New" pitchFamily="49" charset="0"/>
              </a:rPr>
              <a:t>HAVING</a:t>
            </a:r>
            <a:r>
              <a:rPr lang="en-US" dirty="0"/>
              <a:t> clause of the main query.</a:t>
            </a:r>
          </a:p>
        </p:txBody>
      </p:sp>
      <p:sp>
        <p:nvSpPr>
          <p:cNvPr id="384006" name="Rectangle 6"/>
          <p:cNvSpPr>
            <a:spLocks noChangeArrowheads="1"/>
          </p:cNvSpPr>
          <p:nvPr/>
        </p:nvSpPr>
        <p:spPr bwMode="auto">
          <a:xfrm>
            <a:off x="4095750" y="4249738"/>
            <a:ext cx="3684588" cy="823912"/>
          </a:xfrm>
          <a:prstGeom prst="rect">
            <a:avLst/>
          </a:prstGeom>
          <a:noFill/>
          <a:ln w="28575">
            <a:solidFill>
              <a:schemeClr val="hlink"/>
            </a:solidFill>
            <a:miter lim="800000"/>
            <a:headEnd/>
            <a:tailEnd/>
          </a:ln>
          <a:effectLst/>
        </p:spPr>
        <p:txBody>
          <a:bodyPr wrap="none" anchor="ctr"/>
          <a:lstStyle/>
          <a:p>
            <a:endParaRPr lang="en-US"/>
          </a:p>
        </p:txBody>
      </p:sp>
      <p:sp>
        <p:nvSpPr>
          <p:cNvPr id="384007" name="Rectangle 7"/>
          <p:cNvSpPr>
            <a:spLocks noChangeArrowheads="1"/>
          </p:cNvSpPr>
          <p:nvPr/>
        </p:nvSpPr>
        <p:spPr bwMode="auto">
          <a:xfrm>
            <a:off x="927100" y="3971925"/>
            <a:ext cx="2757488" cy="266700"/>
          </a:xfrm>
          <a:prstGeom prst="rect">
            <a:avLst/>
          </a:prstGeom>
          <a:noFill/>
          <a:ln w="28575">
            <a:solidFill>
              <a:schemeClr val="hlink"/>
            </a:solidFill>
            <a:miter lim="800000"/>
            <a:headEnd/>
            <a:tailEnd/>
          </a:ln>
          <a:effectLst/>
        </p:spPr>
        <p:txBody>
          <a:bodyPr wrap="none" anchor="ctr"/>
          <a:lstStyle/>
          <a:p>
            <a:endParaRPr lang="en-US"/>
          </a:p>
        </p:txBody>
      </p:sp>
      <p:sp>
        <p:nvSpPr>
          <p:cNvPr id="384009" name="Rectangle 9"/>
          <p:cNvSpPr>
            <a:spLocks noChangeArrowheads="1"/>
          </p:cNvSpPr>
          <p:nvPr/>
        </p:nvSpPr>
        <p:spPr bwMode="auto">
          <a:xfrm>
            <a:off x="5499100" y="3717925"/>
            <a:ext cx="636588" cy="385763"/>
          </a:xfrm>
          <a:prstGeom prst="rect">
            <a:avLst/>
          </a:prstGeom>
          <a:noFill/>
          <a:ln w="9525">
            <a:noFill/>
            <a:miter lim="800000"/>
            <a:headEnd/>
            <a:tailEnd/>
          </a:ln>
          <a:effectLst/>
        </p:spPr>
        <p:txBody>
          <a:bodyPr wrap="none" lIns="92075" tIns="46038" rIns="92075" bIns="46038">
            <a:spAutoFit/>
          </a:bodyPr>
          <a:lstStyle/>
          <a:p>
            <a:pPr eaLnBrk="0" hangingPunct="0">
              <a:lnSpc>
                <a:spcPct val="120000"/>
              </a:lnSpc>
              <a:spcBef>
                <a:spcPct val="60000"/>
              </a:spcBef>
              <a:buClrTx/>
              <a:buFontTx/>
              <a:buNone/>
            </a:pPr>
            <a:r>
              <a:rPr lang="en-US" sz="1600">
                <a:solidFill>
                  <a:srgbClr val="FF5050"/>
                </a:solidFill>
              </a:rPr>
              <a:t>2500</a:t>
            </a:r>
          </a:p>
        </p:txBody>
      </p:sp>
      <p:sp>
        <p:nvSpPr>
          <p:cNvPr id="384019" name="Freeform 19"/>
          <p:cNvSpPr>
            <a:spLocks/>
          </p:cNvSpPr>
          <p:nvPr/>
        </p:nvSpPr>
        <p:spPr bwMode="auto">
          <a:xfrm rot="16200000" flipV="1">
            <a:off x="5584826" y="2701925"/>
            <a:ext cx="119062" cy="2935287"/>
          </a:xfrm>
          <a:custGeom>
            <a:avLst/>
            <a:gdLst/>
            <a:ahLst/>
            <a:cxnLst>
              <a:cxn ang="0">
                <a:pos x="0" y="0"/>
              </a:cxn>
              <a:cxn ang="0">
                <a:pos x="219" y="0"/>
              </a:cxn>
              <a:cxn ang="0">
                <a:pos x="219" y="410"/>
              </a:cxn>
            </a:cxnLst>
            <a:rect l="0" t="0" r="r" b="b"/>
            <a:pathLst>
              <a:path w="220" h="411">
                <a:moveTo>
                  <a:pt x="0" y="0"/>
                </a:moveTo>
                <a:lnTo>
                  <a:pt x="219" y="0"/>
                </a:lnTo>
                <a:lnTo>
                  <a:pt x="219" y="410"/>
                </a:lnTo>
              </a:path>
            </a:pathLst>
          </a:custGeom>
          <a:noFill/>
          <a:ln w="28575" cap="rnd" cmpd="sng">
            <a:solidFill>
              <a:schemeClr val="accent2"/>
            </a:solidFill>
            <a:prstDash val="solid"/>
            <a:round/>
            <a:headEnd type="none" w="sm" len="sm"/>
            <a:tailEnd type="triangle" w="sm" len="sm"/>
          </a:ln>
          <a:effectLst/>
        </p:spPr>
        <p:txBody>
          <a:bodyPr/>
          <a:lstStyle/>
          <a:p>
            <a:endParaRPr lang="en-US"/>
          </a:p>
        </p:txBody>
      </p:sp>
    </p:spTree>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6060" name="Rectangle 12"/>
          <p:cNvSpPr>
            <a:spLocks noChangeArrowheads="1"/>
          </p:cNvSpPr>
          <p:nvPr/>
        </p:nvSpPr>
        <p:spPr bwMode="blackGray">
          <a:xfrm>
            <a:off x="866775" y="1785938"/>
            <a:ext cx="7286625" cy="1863725"/>
          </a:xfrm>
          <a:prstGeom prst="rect">
            <a:avLst/>
          </a:prstGeom>
          <a:solidFill>
            <a:schemeClr val="accent1"/>
          </a:solidFill>
          <a:ln w="28575">
            <a:solidFill>
              <a:srgbClr val="000000"/>
            </a:solidFill>
            <a:miter lim="800000"/>
            <a:headEnd/>
            <a:tailEnd/>
          </a:ln>
          <a:effectLst/>
        </p:spPr>
        <p:txBody>
          <a:bodyPr wrap="none" lIns="92075" tIns="46038" rIns="92075" bIns="46038" anchor="ctr"/>
          <a:lstStyle/>
          <a:p>
            <a:pPr algn="l" eaLnBrk="0" hangingPunct="0">
              <a:spcBef>
                <a:spcPct val="0"/>
              </a:spcBef>
              <a:buClrTx/>
              <a:buFontTx/>
              <a:buNone/>
              <a:tabLst>
                <a:tab pos="1200150" algn="l"/>
              </a:tabLst>
            </a:pPr>
            <a:r>
              <a:rPr lang="en-US">
                <a:solidFill>
                  <a:srgbClr val="000000"/>
                </a:solidFill>
                <a:latin typeface="Courier New" pitchFamily="49" charset="0"/>
              </a:rPr>
              <a:t>SELECT employee_id, last_name</a:t>
            </a:r>
          </a:p>
          <a:p>
            <a:pPr algn="l" eaLnBrk="0" hangingPunct="0">
              <a:spcBef>
                <a:spcPct val="0"/>
              </a:spcBef>
              <a:buClrTx/>
              <a:buFontTx/>
              <a:buNone/>
              <a:tabLst>
                <a:tab pos="1200150" algn="l"/>
              </a:tabLst>
            </a:pPr>
            <a:r>
              <a:rPr lang="en-US">
                <a:solidFill>
                  <a:srgbClr val="000000"/>
                </a:solidFill>
                <a:latin typeface="Courier New" pitchFamily="49" charset="0"/>
              </a:rPr>
              <a:t>FROM   employees</a:t>
            </a:r>
          </a:p>
          <a:p>
            <a:pPr algn="l" eaLnBrk="0" hangingPunct="0">
              <a:spcBef>
                <a:spcPct val="0"/>
              </a:spcBef>
              <a:buClrTx/>
              <a:buFontTx/>
              <a:buNone/>
              <a:tabLst>
                <a:tab pos="1200150" algn="l"/>
              </a:tabLst>
            </a:pPr>
            <a:r>
              <a:rPr lang="en-US">
                <a:solidFill>
                  <a:srgbClr val="000000"/>
                </a:solidFill>
                <a:latin typeface="Courier New" pitchFamily="49" charset="0"/>
              </a:rPr>
              <a:t>WHERE  salary =</a:t>
            </a:r>
          </a:p>
          <a:p>
            <a:pPr algn="l" eaLnBrk="0" hangingPunct="0">
              <a:spcBef>
                <a:spcPct val="0"/>
              </a:spcBef>
              <a:buClrTx/>
              <a:buFontTx/>
              <a:buNone/>
              <a:tabLst>
                <a:tab pos="1200150" algn="l"/>
              </a:tabLst>
            </a:pPr>
            <a:r>
              <a:rPr lang="en-US">
                <a:solidFill>
                  <a:srgbClr val="000000"/>
                </a:solidFill>
                <a:latin typeface="Courier New" pitchFamily="49" charset="0"/>
              </a:rPr>
              <a:t>                (SELECT   MIN(salary)</a:t>
            </a:r>
          </a:p>
          <a:p>
            <a:pPr algn="l" eaLnBrk="0" hangingPunct="0">
              <a:spcBef>
                <a:spcPct val="0"/>
              </a:spcBef>
              <a:buClrTx/>
              <a:buFontTx/>
              <a:buNone/>
              <a:tabLst>
                <a:tab pos="1200150" algn="l"/>
              </a:tabLst>
            </a:pPr>
            <a:r>
              <a:rPr lang="en-US">
                <a:solidFill>
                  <a:srgbClr val="000000"/>
                </a:solidFill>
                <a:latin typeface="Courier New" pitchFamily="49" charset="0"/>
              </a:rPr>
              <a:t>                 FROM     employees</a:t>
            </a:r>
          </a:p>
          <a:p>
            <a:pPr algn="l" eaLnBrk="0" hangingPunct="0">
              <a:spcBef>
                <a:spcPct val="0"/>
              </a:spcBef>
              <a:buClrTx/>
              <a:buFontTx/>
              <a:buNone/>
              <a:tabLst>
                <a:tab pos="1200150" algn="l"/>
              </a:tabLst>
            </a:pPr>
            <a:r>
              <a:rPr lang="en-US">
                <a:solidFill>
                  <a:srgbClr val="000000"/>
                </a:solidFill>
                <a:latin typeface="Courier New" pitchFamily="49" charset="0"/>
              </a:rPr>
              <a:t>                 GROUP BY department_id);</a:t>
            </a:r>
          </a:p>
        </p:txBody>
      </p:sp>
      <p:sp>
        <p:nvSpPr>
          <p:cNvPr id="386059" name="Rectangle 11"/>
          <p:cNvSpPr>
            <a:spLocks noGrp="1" noChangeArrowheads="1"/>
          </p:cNvSpPr>
          <p:nvPr>
            <p:ph type="title"/>
          </p:nvPr>
        </p:nvSpPr>
        <p:spPr/>
        <p:txBody>
          <a:bodyPr/>
          <a:lstStyle/>
          <a:p>
            <a:r>
              <a:rPr lang="en-US"/>
              <a:t>What Is Wrong with This Statement?</a:t>
            </a:r>
          </a:p>
        </p:txBody>
      </p:sp>
      <p:sp>
        <p:nvSpPr>
          <p:cNvPr id="386053" name="Rectangle 5"/>
          <p:cNvSpPr>
            <a:spLocks noChangeArrowheads="1"/>
          </p:cNvSpPr>
          <p:nvPr/>
        </p:nvSpPr>
        <p:spPr bwMode="blackGray">
          <a:xfrm>
            <a:off x="866775" y="3797300"/>
            <a:ext cx="7286625" cy="1323975"/>
          </a:xfrm>
          <a:prstGeom prst="rect">
            <a:avLst/>
          </a:prstGeom>
          <a:solidFill>
            <a:srgbClr val="DDDDDD"/>
          </a:solidFill>
          <a:ln w="28575">
            <a:solidFill>
              <a:srgbClr val="000000"/>
            </a:solidFill>
            <a:miter lim="800000"/>
            <a:headEnd/>
            <a:tailEnd/>
          </a:ln>
          <a:effectLst/>
        </p:spPr>
        <p:txBody>
          <a:bodyPr wrap="none" lIns="92075" tIns="46038" rIns="92075" bIns="46038" anchor="ctr"/>
          <a:lstStyle/>
          <a:p>
            <a:pPr algn="l" eaLnBrk="0" hangingPunct="0">
              <a:spcBef>
                <a:spcPct val="0"/>
              </a:spcBef>
              <a:buClrTx/>
              <a:buFontTx/>
              <a:buNone/>
              <a:tabLst>
                <a:tab pos="1200150" algn="l"/>
              </a:tabLst>
            </a:pPr>
            <a:r>
              <a:rPr lang="en-US">
                <a:solidFill>
                  <a:srgbClr val="000000"/>
                </a:solidFill>
                <a:latin typeface="Courier New" pitchFamily="49" charset="0"/>
              </a:rPr>
              <a:t>ERROR at line 4:</a:t>
            </a:r>
          </a:p>
          <a:p>
            <a:pPr algn="l" eaLnBrk="0" hangingPunct="0">
              <a:spcBef>
                <a:spcPct val="0"/>
              </a:spcBef>
              <a:buClrTx/>
              <a:buFontTx/>
              <a:buNone/>
              <a:tabLst>
                <a:tab pos="1200150" algn="l"/>
              </a:tabLst>
            </a:pPr>
            <a:r>
              <a:rPr lang="en-US">
                <a:solidFill>
                  <a:srgbClr val="000000"/>
                </a:solidFill>
                <a:latin typeface="Courier New" pitchFamily="49" charset="0"/>
              </a:rPr>
              <a:t>ORA-01427: single-row subquery returns more than</a:t>
            </a:r>
            <a:br>
              <a:rPr lang="en-US">
                <a:solidFill>
                  <a:srgbClr val="000000"/>
                </a:solidFill>
                <a:latin typeface="Courier New" pitchFamily="49" charset="0"/>
              </a:rPr>
            </a:br>
            <a:r>
              <a:rPr lang="en-US">
                <a:solidFill>
                  <a:srgbClr val="000000"/>
                </a:solidFill>
                <a:latin typeface="Courier New" pitchFamily="49" charset="0"/>
              </a:rPr>
              <a:t>one row</a:t>
            </a:r>
          </a:p>
        </p:txBody>
      </p:sp>
      <p:sp>
        <p:nvSpPr>
          <p:cNvPr id="386054" name="Rectangle 6"/>
          <p:cNvSpPr>
            <a:spLocks noChangeArrowheads="1"/>
          </p:cNvSpPr>
          <p:nvPr/>
        </p:nvSpPr>
        <p:spPr bwMode="auto">
          <a:xfrm>
            <a:off x="3132138" y="2717800"/>
            <a:ext cx="3457575" cy="884238"/>
          </a:xfrm>
          <a:prstGeom prst="rect">
            <a:avLst/>
          </a:prstGeom>
          <a:noFill/>
          <a:ln w="28575">
            <a:solidFill>
              <a:schemeClr val="hlink"/>
            </a:solidFill>
            <a:miter lim="800000"/>
            <a:headEnd/>
            <a:tailEnd/>
          </a:ln>
          <a:effectLst/>
        </p:spPr>
        <p:txBody>
          <a:bodyPr wrap="none" anchor="ctr"/>
          <a:lstStyle/>
          <a:p>
            <a:endParaRPr lang="en-US"/>
          </a:p>
        </p:txBody>
      </p:sp>
      <p:sp>
        <p:nvSpPr>
          <p:cNvPr id="386055" name="Rectangle 7"/>
          <p:cNvSpPr>
            <a:spLocks noChangeArrowheads="1"/>
          </p:cNvSpPr>
          <p:nvPr/>
        </p:nvSpPr>
        <p:spPr bwMode="auto">
          <a:xfrm>
            <a:off x="1839913" y="2449513"/>
            <a:ext cx="987425" cy="266700"/>
          </a:xfrm>
          <a:prstGeom prst="rect">
            <a:avLst/>
          </a:prstGeom>
          <a:noFill/>
          <a:ln w="28575">
            <a:solidFill>
              <a:schemeClr val="hlink"/>
            </a:solidFill>
            <a:miter lim="800000"/>
            <a:headEnd/>
            <a:tailEnd/>
          </a:ln>
          <a:effectLst/>
        </p:spPr>
        <p:txBody>
          <a:bodyPr wrap="none" anchor="ctr"/>
          <a:lstStyle/>
          <a:p>
            <a:endParaRPr lang="en-US"/>
          </a:p>
        </p:txBody>
      </p:sp>
      <p:sp>
        <p:nvSpPr>
          <p:cNvPr id="386056" name="Rectangle 8"/>
          <p:cNvSpPr>
            <a:spLocks noChangeArrowheads="1"/>
          </p:cNvSpPr>
          <p:nvPr/>
        </p:nvSpPr>
        <p:spPr bwMode="auto">
          <a:xfrm>
            <a:off x="3260725" y="3284538"/>
            <a:ext cx="3125788" cy="266700"/>
          </a:xfrm>
          <a:prstGeom prst="rect">
            <a:avLst/>
          </a:prstGeom>
          <a:noFill/>
          <a:ln w="28575">
            <a:solidFill>
              <a:schemeClr val="hlink"/>
            </a:solidFill>
            <a:miter lim="800000"/>
            <a:headEnd/>
            <a:tailEnd/>
          </a:ln>
          <a:effectLst/>
        </p:spPr>
        <p:txBody>
          <a:bodyPr wrap="none" anchor="ctr"/>
          <a:lstStyle/>
          <a:p>
            <a:endParaRPr lang="en-US"/>
          </a:p>
        </p:txBody>
      </p:sp>
      <p:sp>
        <p:nvSpPr>
          <p:cNvPr id="386061" name="Text Box 13"/>
          <p:cNvSpPr txBox="1">
            <a:spLocks noChangeArrowheads="1"/>
          </p:cNvSpPr>
          <p:nvPr/>
        </p:nvSpPr>
        <p:spPr bwMode="auto">
          <a:xfrm>
            <a:off x="1555750" y="5300663"/>
            <a:ext cx="5948363" cy="396875"/>
          </a:xfrm>
          <a:prstGeom prst="rect">
            <a:avLst/>
          </a:prstGeom>
          <a:noFill/>
          <a:ln w="28575">
            <a:noFill/>
            <a:miter lim="800000"/>
            <a:headEnd type="none" w="sm" len="sm"/>
            <a:tailEnd type="none" w="sm" len="sm"/>
          </a:ln>
          <a:effectLst/>
        </p:spPr>
        <p:txBody>
          <a:bodyPr wrap="none">
            <a:spAutoFit/>
          </a:bodyPr>
          <a:lstStyle/>
          <a:p>
            <a:pPr defTabSz="228600"/>
            <a:r>
              <a:rPr lang="en-US" sz="2000">
                <a:solidFill>
                  <a:srgbClr val="FF3300"/>
                </a:solidFill>
              </a:rPr>
              <a:t>Single-row operator with multiple-row subquery</a:t>
            </a:r>
          </a:p>
        </p:txBody>
      </p:sp>
    </p:spTree>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8107" name="Rectangle 11"/>
          <p:cNvSpPr>
            <a:spLocks noChangeArrowheads="1"/>
          </p:cNvSpPr>
          <p:nvPr/>
        </p:nvSpPr>
        <p:spPr bwMode="blackGray">
          <a:xfrm>
            <a:off x="866775" y="1809750"/>
            <a:ext cx="7277100" cy="1819275"/>
          </a:xfrm>
          <a:prstGeom prst="rect">
            <a:avLst/>
          </a:prstGeom>
          <a:solidFill>
            <a:schemeClr val="accent1"/>
          </a:solidFill>
          <a:ln w="28575">
            <a:solidFill>
              <a:srgbClr val="000000"/>
            </a:solidFill>
            <a:miter lim="800000"/>
            <a:headEnd/>
            <a:tailEnd/>
          </a:ln>
          <a:effectLst/>
        </p:spPr>
        <p:txBody>
          <a:bodyPr wrap="none" lIns="92075" tIns="46038" rIns="92075" bIns="46038" anchor="ctr"/>
          <a:lstStyle/>
          <a:p>
            <a:pPr algn="l" eaLnBrk="0" hangingPunct="0">
              <a:spcBef>
                <a:spcPct val="0"/>
              </a:spcBef>
              <a:buClrTx/>
              <a:buFontTx/>
              <a:buNone/>
              <a:tabLst>
                <a:tab pos="1200150" algn="l"/>
              </a:tabLst>
            </a:pPr>
            <a:r>
              <a:rPr lang="en-US">
                <a:solidFill>
                  <a:srgbClr val="000000"/>
                </a:solidFill>
                <a:latin typeface="Courier New" pitchFamily="49" charset="0"/>
              </a:rPr>
              <a:t>SELECT last_name, job_id</a:t>
            </a:r>
          </a:p>
          <a:p>
            <a:pPr algn="l" eaLnBrk="0" hangingPunct="0">
              <a:spcBef>
                <a:spcPct val="0"/>
              </a:spcBef>
              <a:buClrTx/>
              <a:buFontTx/>
              <a:buNone/>
              <a:tabLst>
                <a:tab pos="1200150" algn="l"/>
              </a:tabLst>
            </a:pPr>
            <a:r>
              <a:rPr lang="en-US">
                <a:solidFill>
                  <a:srgbClr val="000000"/>
                </a:solidFill>
                <a:latin typeface="Courier New" pitchFamily="49" charset="0"/>
              </a:rPr>
              <a:t>FROM   employees</a:t>
            </a:r>
          </a:p>
          <a:p>
            <a:pPr algn="l" eaLnBrk="0" hangingPunct="0">
              <a:spcBef>
                <a:spcPct val="0"/>
              </a:spcBef>
              <a:buClrTx/>
              <a:buFontTx/>
              <a:buNone/>
              <a:tabLst>
                <a:tab pos="1200150" algn="l"/>
              </a:tabLst>
            </a:pPr>
            <a:r>
              <a:rPr lang="en-US">
                <a:solidFill>
                  <a:srgbClr val="000000"/>
                </a:solidFill>
                <a:latin typeface="Courier New" pitchFamily="49" charset="0"/>
              </a:rPr>
              <a:t>WHERE  job_id =</a:t>
            </a:r>
          </a:p>
          <a:p>
            <a:pPr algn="l" eaLnBrk="0" hangingPunct="0">
              <a:spcBef>
                <a:spcPct val="0"/>
              </a:spcBef>
              <a:buClrTx/>
              <a:buFontTx/>
              <a:buNone/>
              <a:tabLst>
                <a:tab pos="1200150" algn="l"/>
              </a:tabLst>
            </a:pPr>
            <a:r>
              <a:rPr lang="en-US">
                <a:solidFill>
                  <a:srgbClr val="000000"/>
                </a:solidFill>
                <a:latin typeface="Courier New" pitchFamily="49" charset="0"/>
              </a:rPr>
              <a:t>                (SELECT job_id</a:t>
            </a:r>
          </a:p>
          <a:p>
            <a:pPr algn="l" eaLnBrk="0" hangingPunct="0">
              <a:spcBef>
                <a:spcPct val="0"/>
              </a:spcBef>
              <a:buClrTx/>
              <a:buFontTx/>
              <a:buNone/>
              <a:tabLst>
                <a:tab pos="1200150" algn="l"/>
              </a:tabLst>
            </a:pPr>
            <a:r>
              <a:rPr lang="en-US">
                <a:solidFill>
                  <a:srgbClr val="000000"/>
                </a:solidFill>
                <a:latin typeface="Courier New" pitchFamily="49" charset="0"/>
              </a:rPr>
              <a:t>                 FROM   employees</a:t>
            </a:r>
          </a:p>
          <a:p>
            <a:pPr algn="l" eaLnBrk="0" hangingPunct="0">
              <a:spcBef>
                <a:spcPct val="0"/>
              </a:spcBef>
              <a:buClrTx/>
              <a:buFontTx/>
              <a:buNone/>
              <a:tabLst>
                <a:tab pos="1200150" algn="l"/>
              </a:tabLst>
            </a:pPr>
            <a:r>
              <a:rPr lang="en-US">
                <a:solidFill>
                  <a:srgbClr val="000000"/>
                </a:solidFill>
                <a:latin typeface="Courier New" pitchFamily="49" charset="0"/>
              </a:rPr>
              <a:t>                 WHERE  last_name = 'Haas');</a:t>
            </a:r>
          </a:p>
        </p:txBody>
      </p:sp>
      <p:sp>
        <p:nvSpPr>
          <p:cNvPr id="388106" name="Rectangle 10"/>
          <p:cNvSpPr>
            <a:spLocks noGrp="1" noChangeArrowheads="1"/>
          </p:cNvSpPr>
          <p:nvPr>
            <p:ph type="title"/>
          </p:nvPr>
        </p:nvSpPr>
        <p:spPr/>
        <p:txBody>
          <a:bodyPr/>
          <a:lstStyle/>
          <a:p>
            <a:r>
              <a:rPr lang="en-US"/>
              <a:t>Will This Statement Return Rows?</a:t>
            </a:r>
          </a:p>
        </p:txBody>
      </p:sp>
      <p:sp>
        <p:nvSpPr>
          <p:cNvPr id="388100" name="Rectangle 4"/>
          <p:cNvSpPr>
            <a:spLocks noChangeArrowheads="1"/>
          </p:cNvSpPr>
          <p:nvPr/>
        </p:nvSpPr>
        <p:spPr bwMode="blackGray">
          <a:xfrm>
            <a:off x="866775" y="3838575"/>
            <a:ext cx="7286625" cy="406400"/>
          </a:xfrm>
          <a:prstGeom prst="rect">
            <a:avLst/>
          </a:prstGeom>
          <a:solidFill>
            <a:srgbClr val="DDDDDD"/>
          </a:solidFill>
          <a:ln w="28575">
            <a:solidFill>
              <a:srgbClr val="000000"/>
            </a:solidFill>
            <a:miter lim="800000"/>
            <a:headEnd/>
            <a:tailEnd/>
          </a:ln>
          <a:effectLst/>
        </p:spPr>
        <p:txBody>
          <a:bodyPr wrap="none" lIns="92075" tIns="46038" rIns="92075" bIns="46038" anchor="ctr"/>
          <a:lstStyle/>
          <a:p>
            <a:pPr algn="l" eaLnBrk="0" hangingPunct="0">
              <a:spcBef>
                <a:spcPct val="0"/>
              </a:spcBef>
              <a:buClrTx/>
              <a:buFontTx/>
              <a:buNone/>
              <a:tabLst>
                <a:tab pos="1200150" algn="l"/>
                <a:tab pos="3087688" algn="l"/>
              </a:tabLst>
            </a:pPr>
            <a:r>
              <a:rPr lang="en-US">
                <a:solidFill>
                  <a:srgbClr val="000000"/>
                </a:solidFill>
                <a:latin typeface="Courier New" pitchFamily="49" charset="0"/>
              </a:rPr>
              <a:t>no rows selected</a:t>
            </a:r>
          </a:p>
        </p:txBody>
      </p:sp>
      <p:sp>
        <p:nvSpPr>
          <p:cNvPr id="388103" name="Rectangle 7"/>
          <p:cNvSpPr>
            <a:spLocks noChangeArrowheads="1"/>
          </p:cNvSpPr>
          <p:nvPr/>
        </p:nvSpPr>
        <p:spPr bwMode="auto">
          <a:xfrm>
            <a:off x="3105150" y="2708275"/>
            <a:ext cx="3730625" cy="836613"/>
          </a:xfrm>
          <a:prstGeom prst="rect">
            <a:avLst/>
          </a:prstGeom>
          <a:noFill/>
          <a:ln w="28575">
            <a:solidFill>
              <a:schemeClr val="hlink"/>
            </a:solidFill>
            <a:miter lim="800000"/>
            <a:headEnd/>
            <a:tailEnd/>
          </a:ln>
          <a:effectLst/>
        </p:spPr>
        <p:txBody>
          <a:bodyPr wrap="none" anchor="ctr"/>
          <a:lstStyle/>
          <a:p>
            <a:endParaRPr lang="en-US"/>
          </a:p>
        </p:txBody>
      </p:sp>
      <p:sp>
        <p:nvSpPr>
          <p:cNvPr id="388108" name="Text Box 12"/>
          <p:cNvSpPr txBox="1">
            <a:spLocks noChangeArrowheads="1"/>
          </p:cNvSpPr>
          <p:nvPr/>
        </p:nvSpPr>
        <p:spPr bwMode="auto">
          <a:xfrm>
            <a:off x="2724150" y="4540250"/>
            <a:ext cx="3613150" cy="396875"/>
          </a:xfrm>
          <a:prstGeom prst="rect">
            <a:avLst/>
          </a:prstGeom>
          <a:noFill/>
          <a:ln w="28575">
            <a:noFill/>
            <a:miter lim="800000"/>
            <a:headEnd type="none" w="sm" len="sm"/>
            <a:tailEnd type="none" w="sm" len="sm"/>
          </a:ln>
          <a:effectLst/>
        </p:spPr>
        <p:txBody>
          <a:bodyPr wrap="none">
            <a:spAutoFit/>
          </a:bodyPr>
          <a:lstStyle/>
          <a:p>
            <a:pPr defTabSz="228600"/>
            <a:r>
              <a:rPr lang="en-US" sz="2000">
                <a:solidFill>
                  <a:srgbClr val="FF3300"/>
                </a:solidFill>
              </a:rPr>
              <a:t>Subquery returns no values.</a:t>
            </a:r>
          </a:p>
        </p:txBody>
      </p:sp>
    </p:spTree>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8345" name="Rectangle 9"/>
          <p:cNvSpPr>
            <a:spLocks noChangeArrowheads="1"/>
          </p:cNvSpPr>
          <p:nvPr/>
        </p:nvSpPr>
        <p:spPr bwMode="blackGray">
          <a:xfrm>
            <a:off x="866775" y="3821113"/>
            <a:ext cx="7286625" cy="1447800"/>
          </a:xfrm>
          <a:prstGeom prst="rect">
            <a:avLst/>
          </a:prstGeom>
          <a:solidFill>
            <a:schemeClr val="accent1"/>
          </a:solidFill>
          <a:ln w="28575">
            <a:solidFill>
              <a:srgbClr val="000000"/>
            </a:solidFill>
            <a:miter lim="800000"/>
            <a:headEnd/>
            <a:tailEnd/>
          </a:ln>
          <a:effectLst/>
        </p:spPr>
        <p:txBody>
          <a:bodyPr wrap="none" lIns="92075" tIns="46038" rIns="92075" bIns="46038" anchor="ctr"/>
          <a:lstStyle/>
          <a:p>
            <a:pPr algn="l" eaLnBrk="0" hangingPunct="0">
              <a:spcBef>
                <a:spcPct val="0"/>
              </a:spcBef>
              <a:buClrTx/>
              <a:buFontTx/>
              <a:buNone/>
              <a:tabLst>
                <a:tab pos="1200150" algn="l"/>
              </a:tabLst>
            </a:pPr>
            <a:r>
              <a:rPr lang="en-US">
                <a:solidFill>
                  <a:srgbClr val="000000"/>
                </a:solidFill>
                <a:latin typeface="Courier New" pitchFamily="49" charset="0"/>
              </a:rPr>
              <a:t>SELECT	</a:t>
            </a:r>
            <a:r>
              <a:rPr lang="en-US" i="1">
                <a:solidFill>
                  <a:srgbClr val="000000"/>
                </a:solidFill>
                <a:latin typeface="Courier New" pitchFamily="49" charset="0"/>
              </a:rPr>
              <a:t>select_list</a:t>
            </a:r>
            <a:endParaRPr lang="en-US">
              <a:solidFill>
                <a:srgbClr val="000000"/>
              </a:solidFill>
              <a:latin typeface="Courier New" pitchFamily="49" charset="0"/>
            </a:endParaRPr>
          </a:p>
          <a:p>
            <a:pPr algn="l" eaLnBrk="0" hangingPunct="0">
              <a:spcBef>
                <a:spcPct val="0"/>
              </a:spcBef>
              <a:buClrTx/>
              <a:buFontTx/>
              <a:buNone/>
              <a:tabLst>
                <a:tab pos="1200150" algn="l"/>
              </a:tabLst>
            </a:pPr>
            <a:r>
              <a:rPr lang="en-US">
                <a:solidFill>
                  <a:srgbClr val="000000"/>
                </a:solidFill>
                <a:latin typeface="Courier New" pitchFamily="49" charset="0"/>
              </a:rPr>
              <a:t>FROM	</a:t>
            </a:r>
            <a:r>
              <a:rPr lang="en-US" i="1">
                <a:solidFill>
                  <a:srgbClr val="000000"/>
                </a:solidFill>
                <a:latin typeface="Courier New" pitchFamily="49" charset="0"/>
              </a:rPr>
              <a:t>table</a:t>
            </a:r>
            <a:endParaRPr lang="en-US">
              <a:solidFill>
                <a:srgbClr val="000000"/>
              </a:solidFill>
              <a:latin typeface="Courier New" pitchFamily="49" charset="0"/>
            </a:endParaRPr>
          </a:p>
          <a:p>
            <a:pPr algn="l" eaLnBrk="0" hangingPunct="0">
              <a:spcBef>
                <a:spcPct val="0"/>
              </a:spcBef>
              <a:buClrTx/>
              <a:buFontTx/>
              <a:buNone/>
              <a:tabLst>
                <a:tab pos="1200150" algn="l"/>
              </a:tabLst>
            </a:pPr>
            <a:r>
              <a:rPr lang="en-US">
                <a:solidFill>
                  <a:srgbClr val="000000"/>
                </a:solidFill>
                <a:latin typeface="Courier New" pitchFamily="49" charset="0"/>
              </a:rPr>
              <a:t>WHERE	</a:t>
            </a:r>
            <a:r>
              <a:rPr lang="en-US" i="1">
                <a:solidFill>
                  <a:srgbClr val="000000"/>
                </a:solidFill>
                <a:latin typeface="Courier New" pitchFamily="49" charset="0"/>
              </a:rPr>
              <a:t>expr operator</a:t>
            </a:r>
          </a:p>
          <a:p>
            <a:pPr algn="l" eaLnBrk="0" hangingPunct="0">
              <a:spcBef>
                <a:spcPct val="0"/>
              </a:spcBef>
              <a:buClrTx/>
              <a:buFontTx/>
              <a:buNone/>
              <a:tabLst>
                <a:tab pos="1200150" algn="l"/>
              </a:tabLst>
            </a:pPr>
            <a:r>
              <a:rPr lang="en-US">
                <a:solidFill>
                  <a:srgbClr val="000000"/>
                </a:solidFill>
                <a:latin typeface="Courier New" pitchFamily="49" charset="0"/>
              </a:rPr>
              <a:t>		 	(SELECT </a:t>
            </a:r>
            <a:r>
              <a:rPr lang="en-US" i="1">
                <a:solidFill>
                  <a:srgbClr val="000000"/>
                </a:solidFill>
                <a:latin typeface="Courier New" pitchFamily="49" charset="0"/>
              </a:rPr>
              <a:t>select_list</a:t>
            </a:r>
          </a:p>
          <a:p>
            <a:pPr algn="l" eaLnBrk="0" hangingPunct="0">
              <a:spcBef>
                <a:spcPct val="0"/>
              </a:spcBef>
              <a:buClrTx/>
              <a:buFontTx/>
              <a:buNone/>
              <a:tabLst>
                <a:tab pos="1200150" algn="l"/>
              </a:tabLst>
            </a:pPr>
            <a:r>
              <a:rPr lang="en-US">
                <a:solidFill>
                  <a:srgbClr val="000000"/>
                </a:solidFill>
                <a:latin typeface="Courier New" pitchFamily="49" charset="0"/>
              </a:rPr>
              <a:t>		       FROM    </a:t>
            </a:r>
            <a:r>
              <a:rPr lang="en-US" i="1">
                <a:solidFill>
                  <a:srgbClr val="000000"/>
                </a:solidFill>
                <a:latin typeface="Courier New" pitchFamily="49" charset="0"/>
              </a:rPr>
              <a:t>table</a:t>
            </a:r>
            <a:r>
              <a:rPr lang="en-US">
                <a:solidFill>
                  <a:srgbClr val="000000"/>
                </a:solidFill>
                <a:latin typeface="Courier New" pitchFamily="49" charset="0"/>
              </a:rPr>
              <a:t>);</a:t>
            </a:r>
          </a:p>
        </p:txBody>
      </p:sp>
      <p:sp>
        <p:nvSpPr>
          <p:cNvPr id="398343" name="Rectangle 7"/>
          <p:cNvSpPr>
            <a:spLocks noGrp="1" noChangeArrowheads="1"/>
          </p:cNvSpPr>
          <p:nvPr>
            <p:ph type="title"/>
          </p:nvPr>
        </p:nvSpPr>
        <p:spPr/>
        <p:txBody>
          <a:bodyPr/>
          <a:lstStyle/>
          <a:p>
            <a:r>
              <a:rPr lang="en-US"/>
              <a:t>Summary</a:t>
            </a:r>
          </a:p>
        </p:txBody>
      </p:sp>
      <p:sp>
        <p:nvSpPr>
          <p:cNvPr id="398344" name="Rectangle 8"/>
          <p:cNvSpPr>
            <a:spLocks noGrp="1" noChangeArrowheads="1"/>
          </p:cNvSpPr>
          <p:nvPr>
            <p:ph type="body" idx="1"/>
          </p:nvPr>
        </p:nvSpPr>
        <p:spPr>
          <a:xfrm>
            <a:off x="863600" y="1816100"/>
            <a:ext cx="7366000" cy="1833563"/>
          </a:xfrm>
        </p:spPr>
        <p:txBody>
          <a:bodyPr/>
          <a:lstStyle/>
          <a:p>
            <a:r>
              <a:rPr lang="en-US"/>
              <a:t>In this lesson, you should have learned how to:</a:t>
            </a:r>
          </a:p>
          <a:p>
            <a:pPr lvl="1"/>
            <a:r>
              <a:rPr lang="en-US"/>
              <a:t>Identify when a subquery can help solve a question</a:t>
            </a:r>
          </a:p>
          <a:p>
            <a:pPr lvl="1"/>
            <a:r>
              <a:rPr lang="en-US"/>
              <a:t>Write subqueries when a query is based on unknown values</a:t>
            </a:r>
          </a:p>
        </p:txBody>
      </p:sp>
      <p:sp>
        <p:nvSpPr>
          <p:cNvPr id="398342" name="Rectangle 6"/>
          <p:cNvSpPr>
            <a:spLocks noChangeArrowheads="1"/>
          </p:cNvSpPr>
          <p:nvPr/>
        </p:nvSpPr>
        <p:spPr bwMode="auto">
          <a:xfrm>
            <a:off x="3656013" y="4659313"/>
            <a:ext cx="2805112" cy="563562"/>
          </a:xfrm>
          <a:prstGeom prst="rect">
            <a:avLst/>
          </a:prstGeom>
          <a:noFill/>
          <a:ln w="28575">
            <a:solidFill>
              <a:schemeClr val="hlink"/>
            </a:solidFill>
            <a:miter lim="800000"/>
            <a:headEnd/>
            <a:tailEnd/>
          </a:ln>
          <a:effectLst/>
        </p:spPr>
        <p:txBody>
          <a:bodyPr wrap="none" anchor="ctr"/>
          <a:lstStyle/>
          <a:p>
            <a:endParaRPr lang="en-US"/>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5574" name="Rectangle 6"/>
          <p:cNvSpPr>
            <a:spLocks noGrp="1" noChangeArrowheads="1"/>
          </p:cNvSpPr>
          <p:nvPr>
            <p:ph type="title"/>
          </p:nvPr>
        </p:nvSpPr>
        <p:spPr/>
        <p:txBody>
          <a:bodyPr/>
          <a:lstStyle/>
          <a:p>
            <a:r>
              <a:rPr lang="en-US"/>
              <a:t>Objectives</a:t>
            </a:r>
          </a:p>
        </p:txBody>
      </p:sp>
      <p:sp>
        <p:nvSpPr>
          <p:cNvPr id="365575" name="Rectangle 7"/>
          <p:cNvSpPr>
            <a:spLocks noGrp="1" noChangeArrowheads="1"/>
          </p:cNvSpPr>
          <p:nvPr>
            <p:ph type="body" idx="1"/>
          </p:nvPr>
        </p:nvSpPr>
        <p:spPr/>
        <p:txBody>
          <a:bodyPr/>
          <a:lstStyle/>
          <a:p>
            <a:r>
              <a:rPr lang="en-US"/>
              <a:t>After completing this lesson, you should be able to do the following:</a:t>
            </a:r>
          </a:p>
          <a:p>
            <a:pPr lvl="1"/>
            <a:r>
              <a:rPr lang="en-US"/>
              <a:t>Define subqueries </a:t>
            </a:r>
          </a:p>
          <a:p>
            <a:pPr lvl="1"/>
            <a:r>
              <a:rPr lang="en-US"/>
              <a:t>Describe the types of problems that subqueries can solve</a:t>
            </a:r>
          </a:p>
          <a:p>
            <a:pPr lvl="1"/>
            <a:r>
              <a:rPr lang="en-US"/>
              <a:t>List the types of subqueries</a:t>
            </a:r>
          </a:p>
          <a:p>
            <a:pPr lvl="1"/>
            <a:r>
              <a:rPr lang="en-US"/>
              <a:t>Write single-row and multiple-row subqueries</a:t>
            </a:r>
          </a:p>
        </p:txBody>
      </p:sp>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7676" name="Rectangle 60"/>
          <p:cNvSpPr>
            <a:spLocks noGrp="1" noChangeArrowheads="1"/>
          </p:cNvSpPr>
          <p:nvPr>
            <p:ph type="title"/>
          </p:nvPr>
        </p:nvSpPr>
        <p:spPr/>
        <p:txBody>
          <a:bodyPr/>
          <a:lstStyle/>
          <a:p>
            <a:r>
              <a:rPr lang="en-US"/>
              <a:t>Using a Subquery</a:t>
            </a:r>
            <a:br>
              <a:rPr lang="en-US"/>
            </a:br>
            <a:r>
              <a:rPr lang="en-US"/>
              <a:t>to Solve a Problem</a:t>
            </a:r>
          </a:p>
        </p:txBody>
      </p:sp>
      <p:sp>
        <p:nvSpPr>
          <p:cNvPr id="367677" name="Rectangle 61"/>
          <p:cNvSpPr>
            <a:spLocks noGrp="1" noChangeArrowheads="1"/>
          </p:cNvSpPr>
          <p:nvPr>
            <p:ph type="body" idx="1"/>
          </p:nvPr>
        </p:nvSpPr>
        <p:spPr/>
        <p:txBody>
          <a:bodyPr/>
          <a:lstStyle/>
          <a:p>
            <a:r>
              <a:rPr lang="en-US"/>
              <a:t>Who has a salary greater than Abel’s?</a:t>
            </a:r>
          </a:p>
        </p:txBody>
      </p:sp>
      <p:grpSp>
        <p:nvGrpSpPr>
          <p:cNvPr id="367620" name="Group 4"/>
          <p:cNvGrpSpPr>
            <a:grpSpLocks/>
          </p:cNvGrpSpPr>
          <p:nvPr/>
        </p:nvGrpSpPr>
        <p:grpSpPr bwMode="auto">
          <a:xfrm>
            <a:off x="1154113" y="4170363"/>
            <a:ext cx="847725" cy="736600"/>
            <a:chOff x="805" y="2627"/>
            <a:chExt cx="534" cy="464"/>
          </a:xfrm>
        </p:grpSpPr>
        <p:sp>
          <p:nvSpPr>
            <p:cNvPr id="367621" name="Freeform 5"/>
            <p:cNvSpPr>
              <a:spLocks/>
            </p:cNvSpPr>
            <p:nvPr/>
          </p:nvSpPr>
          <p:spPr bwMode="auto">
            <a:xfrm>
              <a:off x="805" y="2633"/>
              <a:ext cx="525" cy="458"/>
            </a:xfrm>
            <a:custGeom>
              <a:avLst/>
              <a:gdLst/>
              <a:ahLst/>
              <a:cxnLst>
                <a:cxn ang="0">
                  <a:pos x="190" y="136"/>
                </a:cxn>
                <a:cxn ang="0">
                  <a:pos x="199" y="206"/>
                </a:cxn>
                <a:cxn ang="0">
                  <a:pos x="220" y="268"/>
                </a:cxn>
                <a:cxn ang="0">
                  <a:pos x="254" y="313"/>
                </a:cxn>
                <a:cxn ang="0">
                  <a:pos x="295" y="345"/>
                </a:cxn>
                <a:cxn ang="0">
                  <a:pos x="346" y="355"/>
                </a:cxn>
                <a:cxn ang="0">
                  <a:pos x="401" y="346"/>
                </a:cxn>
                <a:cxn ang="0">
                  <a:pos x="462" y="310"/>
                </a:cxn>
                <a:cxn ang="0">
                  <a:pos x="524" y="249"/>
                </a:cxn>
                <a:cxn ang="0">
                  <a:pos x="508" y="273"/>
                </a:cxn>
                <a:cxn ang="0">
                  <a:pos x="465" y="322"/>
                </a:cxn>
                <a:cxn ang="0">
                  <a:pos x="403" y="384"/>
                </a:cxn>
                <a:cxn ang="0">
                  <a:pos x="330" y="435"/>
                </a:cxn>
                <a:cxn ang="0">
                  <a:pos x="255" y="457"/>
                </a:cxn>
                <a:cxn ang="0">
                  <a:pos x="181" y="430"/>
                </a:cxn>
                <a:cxn ang="0">
                  <a:pos x="120" y="336"/>
                </a:cxn>
                <a:cxn ang="0">
                  <a:pos x="79" y="150"/>
                </a:cxn>
                <a:cxn ang="0">
                  <a:pos x="0" y="164"/>
                </a:cxn>
                <a:cxn ang="0">
                  <a:pos x="155" y="0"/>
                </a:cxn>
                <a:cxn ang="0">
                  <a:pos x="252" y="121"/>
                </a:cxn>
                <a:cxn ang="0">
                  <a:pos x="190" y="136"/>
                </a:cxn>
              </a:cxnLst>
              <a:rect l="0" t="0" r="r" b="b"/>
              <a:pathLst>
                <a:path w="525" h="458">
                  <a:moveTo>
                    <a:pt x="190" y="136"/>
                  </a:moveTo>
                  <a:lnTo>
                    <a:pt x="199" y="206"/>
                  </a:lnTo>
                  <a:lnTo>
                    <a:pt x="220" y="268"/>
                  </a:lnTo>
                  <a:lnTo>
                    <a:pt x="254" y="313"/>
                  </a:lnTo>
                  <a:lnTo>
                    <a:pt x="295" y="345"/>
                  </a:lnTo>
                  <a:lnTo>
                    <a:pt x="346" y="355"/>
                  </a:lnTo>
                  <a:lnTo>
                    <a:pt x="401" y="346"/>
                  </a:lnTo>
                  <a:lnTo>
                    <a:pt x="462" y="310"/>
                  </a:lnTo>
                  <a:lnTo>
                    <a:pt x="524" y="249"/>
                  </a:lnTo>
                  <a:lnTo>
                    <a:pt x="508" y="273"/>
                  </a:lnTo>
                  <a:lnTo>
                    <a:pt x="465" y="322"/>
                  </a:lnTo>
                  <a:lnTo>
                    <a:pt x="403" y="384"/>
                  </a:lnTo>
                  <a:lnTo>
                    <a:pt x="330" y="435"/>
                  </a:lnTo>
                  <a:lnTo>
                    <a:pt x="255" y="457"/>
                  </a:lnTo>
                  <a:lnTo>
                    <a:pt x="181" y="430"/>
                  </a:lnTo>
                  <a:lnTo>
                    <a:pt x="120" y="336"/>
                  </a:lnTo>
                  <a:lnTo>
                    <a:pt x="79" y="150"/>
                  </a:lnTo>
                  <a:lnTo>
                    <a:pt x="0" y="164"/>
                  </a:lnTo>
                  <a:lnTo>
                    <a:pt x="155" y="0"/>
                  </a:lnTo>
                  <a:lnTo>
                    <a:pt x="252" y="121"/>
                  </a:lnTo>
                  <a:lnTo>
                    <a:pt x="190" y="136"/>
                  </a:lnTo>
                </a:path>
              </a:pathLst>
            </a:custGeom>
            <a:solidFill>
              <a:schemeClr val="bg2"/>
            </a:solidFill>
            <a:ln w="9525" cap="rnd">
              <a:noFill/>
              <a:round/>
              <a:headEnd type="none" w="sm" len="sm"/>
              <a:tailEnd type="none" w="sm" len="sm"/>
            </a:ln>
            <a:effectLst/>
          </p:spPr>
          <p:txBody>
            <a:bodyPr/>
            <a:lstStyle/>
            <a:p>
              <a:endParaRPr lang="en-US"/>
            </a:p>
          </p:txBody>
        </p:sp>
        <p:sp>
          <p:nvSpPr>
            <p:cNvPr id="367622" name="Freeform 6"/>
            <p:cNvSpPr>
              <a:spLocks/>
            </p:cNvSpPr>
            <p:nvPr/>
          </p:nvSpPr>
          <p:spPr bwMode="auto">
            <a:xfrm>
              <a:off x="813" y="2627"/>
              <a:ext cx="526" cy="459"/>
            </a:xfrm>
            <a:custGeom>
              <a:avLst/>
              <a:gdLst/>
              <a:ahLst/>
              <a:cxnLst>
                <a:cxn ang="0">
                  <a:pos x="190" y="137"/>
                </a:cxn>
                <a:cxn ang="0">
                  <a:pos x="200" y="208"/>
                </a:cxn>
                <a:cxn ang="0">
                  <a:pos x="221" y="268"/>
                </a:cxn>
                <a:cxn ang="0">
                  <a:pos x="254" y="315"/>
                </a:cxn>
                <a:cxn ang="0">
                  <a:pos x="296" y="344"/>
                </a:cxn>
                <a:cxn ang="0">
                  <a:pos x="347" y="354"/>
                </a:cxn>
                <a:cxn ang="0">
                  <a:pos x="403" y="345"/>
                </a:cxn>
                <a:cxn ang="0">
                  <a:pos x="464" y="309"/>
                </a:cxn>
                <a:cxn ang="0">
                  <a:pos x="525" y="249"/>
                </a:cxn>
                <a:cxn ang="0">
                  <a:pos x="510" y="271"/>
                </a:cxn>
                <a:cxn ang="0">
                  <a:pos x="467" y="322"/>
                </a:cxn>
                <a:cxn ang="0">
                  <a:pos x="405" y="384"/>
                </a:cxn>
                <a:cxn ang="0">
                  <a:pos x="331" y="435"/>
                </a:cxn>
                <a:cxn ang="0">
                  <a:pos x="256" y="458"/>
                </a:cxn>
                <a:cxn ang="0">
                  <a:pos x="182" y="431"/>
                </a:cxn>
                <a:cxn ang="0">
                  <a:pos x="122" y="335"/>
                </a:cxn>
                <a:cxn ang="0">
                  <a:pos x="80" y="153"/>
                </a:cxn>
                <a:cxn ang="0">
                  <a:pos x="0" y="166"/>
                </a:cxn>
                <a:cxn ang="0">
                  <a:pos x="157" y="0"/>
                </a:cxn>
                <a:cxn ang="0">
                  <a:pos x="253" y="122"/>
                </a:cxn>
                <a:cxn ang="0">
                  <a:pos x="190" y="137"/>
                </a:cxn>
              </a:cxnLst>
              <a:rect l="0" t="0" r="r" b="b"/>
              <a:pathLst>
                <a:path w="526" h="459">
                  <a:moveTo>
                    <a:pt x="190" y="137"/>
                  </a:moveTo>
                  <a:lnTo>
                    <a:pt x="200" y="208"/>
                  </a:lnTo>
                  <a:lnTo>
                    <a:pt x="221" y="268"/>
                  </a:lnTo>
                  <a:lnTo>
                    <a:pt x="254" y="315"/>
                  </a:lnTo>
                  <a:lnTo>
                    <a:pt x="296" y="344"/>
                  </a:lnTo>
                  <a:lnTo>
                    <a:pt x="347" y="354"/>
                  </a:lnTo>
                  <a:lnTo>
                    <a:pt x="403" y="345"/>
                  </a:lnTo>
                  <a:lnTo>
                    <a:pt x="464" y="309"/>
                  </a:lnTo>
                  <a:lnTo>
                    <a:pt x="525" y="249"/>
                  </a:lnTo>
                  <a:lnTo>
                    <a:pt x="510" y="271"/>
                  </a:lnTo>
                  <a:lnTo>
                    <a:pt x="467" y="322"/>
                  </a:lnTo>
                  <a:lnTo>
                    <a:pt x="405" y="384"/>
                  </a:lnTo>
                  <a:lnTo>
                    <a:pt x="331" y="435"/>
                  </a:lnTo>
                  <a:lnTo>
                    <a:pt x="256" y="458"/>
                  </a:lnTo>
                  <a:lnTo>
                    <a:pt x="182" y="431"/>
                  </a:lnTo>
                  <a:lnTo>
                    <a:pt x="122" y="335"/>
                  </a:lnTo>
                  <a:lnTo>
                    <a:pt x="80" y="153"/>
                  </a:lnTo>
                  <a:lnTo>
                    <a:pt x="0" y="166"/>
                  </a:lnTo>
                  <a:lnTo>
                    <a:pt x="157" y="0"/>
                  </a:lnTo>
                  <a:lnTo>
                    <a:pt x="253" y="122"/>
                  </a:lnTo>
                  <a:lnTo>
                    <a:pt x="190" y="137"/>
                  </a:lnTo>
                </a:path>
              </a:pathLst>
            </a:custGeom>
            <a:solidFill>
              <a:schemeClr val="tx1"/>
            </a:solidFill>
            <a:ln w="9525" cap="rnd">
              <a:noFill/>
              <a:round/>
              <a:headEnd type="none" w="sm" len="sm"/>
              <a:tailEnd type="none" w="sm" len="sm"/>
            </a:ln>
            <a:effectLst/>
          </p:spPr>
          <p:txBody>
            <a:bodyPr/>
            <a:lstStyle/>
            <a:p>
              <a:endParaRPr lang="en-US"/>
            </a:p>
          </p:txBody>
        </p:sp>
      </p:grpSp>
      <p:sp>
        <p:nvSpPr>
          <p:cNvPr id="367623" name="Rectangle 7"/>
          <p:cNvSpPr>
            <a:spLocks noChangeArrowheads="1"/>
          </p:cNvSpPr>
          <p:nvPr/>
        </p:nvSpPr>
        <p:spPr bwMode="blackWhite">
          <a:xfrm>
            <a:off x="866775" y="2405063"/>
            <a:ext cx="7273925" cy="3479800"/>
          </a:xfrm>
          <a:prstGeom prst="rect">
            <a:avLst/>
          </a:prstGeom>
          <a:solidFill>
            <a:srgbClr val="FFFF99"/>
          </a:solidFill>
          <a:ln w="28575">
            <a:solidFill>
              <a:srgbClr val="000000"/>
            </a:solidFill>
            <a:miter lim="800000"/>
            <a:headEnd/>
            <a:tailEnd/>
          </a:ln>
          <a:effectLst/>
        </p:spPr>
        <p:txBody>
          <a:bodyPr wrap="none" anchor="ctr"/>
          <a:lstStyle/>
          <a:p>
            <a:endParaRPr lang="en-US"/>
          </a:p>
        </p:txBody>
      </p:sp>
      <p:sp>
        <p:nvSpPr>
          <p:cNvPr id="367624" name="Rectangle 8"/>
          <p:cNvSpPr>
            <a:spLocks noChangeArrowheads="1"/>
          </p:cNvSpPr>
          <p:nvPr/>
        </p:nvSpPr>
        <p:spPr bwMode="auto">
          <a:xfrm>
            <a:off x="2214563" y="3122613"/>
            <a:ext cx="5881687" cy="762000"/>
          </a:xfrm>
          <a:prstGeom prst="rect">
            <a:avLst/>
          </a:prstGeom>
          <a:noFill/>
          <a:ln w="9525">
            <a:noFill/>
            <a:miter lim="800000"/>
            <a:headEnd/>
            <a:tailEnd/>
          </a:ln>
          <a:effectLst/>
        </p:spPr>
        <p:txBody>
          <a:bodyPr lIns="92075" tIns="46038" rIns="92075" bIns="46038">
            <a:spAutoFit/>
          </a:bodyPr>
          <a:lstStyle/>
          <a:p>
            <a:pPr algn="l" eaLnBrk="0" hangingPunct="0">
              <a:spcBef>
                <a:spcPct val="0"/>
              </a:spcBef>
              <a:buClrTx/>
              <a:buFontTx/>
              <a:buNone/>
            </a:pPr>
            <a:r>
              <a:rPr lang="en-US" sz="2200">
                <a:solidFill>
                  <a:srgbClr val="000000"/>
                </a:solidFill>
              </a:rPr>
              <a:t>Which employees have salaries greater than Abel’s salary?</a:t>
            </a:r>
          </a:p>
        </p:txBody>
      </p:sp>
      <p:sp>
        <p:nvSpPr>
          <p:cNvPr id="367625" name="Oval 9"/>
          <p:cNvSpPr>
            <a:spLocks noChangeArrowheads="1"/>
          </p:cNvSpPr>
          <p:nvPr/>
        </p:nvSpPr>
        <p:spPr bwMode="gray">
          <a:xfrm>
            <a:off x="968375" y="2954338"/>
            <a:ext cx="1117600" cy="1079500"/>
          </a:xfrm>
          <a:prstGeom prst="ellipse">
            <a:avLst/>
          </a:prstGeom>
          <a:solidFill>
            <a:srgbClr val="FFFFEB"/>
          </a:solidFill>
          <a:ln w="9525">
            <a:noFill/>
            <a:round/>
            <a:headEnd/>
            <a:tailEnd/>
          </a:ln>
          <a:effectLst/>
        </p:spPr>
        <p:txBody>
          <a:bodyPr wrap="none" anchor="ctr"/>
          <a:lstStyle/>
          <a:p>
            <a:endParaRPr lang="en-US"/>
          </a:p>
        </p:txBody>
      </p:sp>
      <p:sp>
        <p:nvSpPr>
          <p:cNvPr id="367626" name="Rectangle 10"/>
          <p:cNvSpPr>
            <a:spLocks noChangeArrowheads="1"/>
          </p:cNvSpPr>
          <p:nvPr/>
        </p:nvSpPr>
        <p:spPr bwMode="auto">
          <a:xfrm>
            <a:off x="917575" y="2457450"/>
            <a:ext cx="1466850" cy="366713"/>
          </a:xfrm>
          <a:prstGeom prst="rect">
            <a:avLst/>
          </a:prstGeom>
          <a:noFill/>
          <a:ln w="9525">
            <a:noFill/>
            <a:miter lim="800000"/>
            <a:headEnd/>
            <a:tailEnd/>
          </a:ln>
          <a:effectLst/>
        </p:spPr>
        <p:txBody>
          <a:bodyPr wrap="none" lIns="92075" tIns="46038" rIns="92075" bIns="46038">
            <a:spAutoFit/>
          </a:bodyPr>
          <a:lstStyle/>
          <a:p>
            <a:pPr algn="l" eaLnBrk="0" hangingPunct="0">
              <a:spcBef>
                <a:spcPct val="0"/>
              </a:spcBef>
              <a:buClrTx/>
              <a:buFontTx/>
              <a:buNone/>
            </a:pPr>
            <a:r>
              <a:rPr lang="en-US">
                <a:solidFill>
                  <a:srgbClr val="000000"/>
                </a:solidFill>
              </a:rPr>
              <a:t>Main query:</a:t>
            </a:r>
          </a:p>
        </p:txBody>
      </p:sp>
      <p:sp>
        <p:nvSpPr>
          <p:cNvPr id="367639" name="Rectangle 23"/>
          <p:cNvSpPr>
            <a:spLocks noChangeArrowheads="1"/>
          </p:cNvSpPr>
          <p:nvPr/>
        </p:nvSpPr>
        <p:spPr bwMode="blackWhite">
          <a:xfrm>
            <a:off x="2120900" y="4059238"/>
            <a:ext cx="5965825" cy="1770062"/>
          </a:xfrm>
          <a:prstGeom prst="rect">
            <a:avLst/>
          </a:prstGeom>
          <a:solidFill>
            <a:srgbClr val="FFCC99"/>
          </a:solidFill>
          <a:ln w="28575">
            <a:solidFill>
              <a:schemeClr val="tx1"/>
            </a:solidFill>
            <a:miter lim="800000"/>
            <a:headEnd/>
            <a:tailEnd/>
          </a:ln>
          <a:effectLst/>
        </p:spPr>
        <p:txBody>
          <a:bodyPr wrap="none" anchor="ctr"/>
          <a:lstStyle/>
          <a:p>
            <a:endParaRPr lang="en-US"/>
          </a:p>
        </p:txBody>
      </p:sp>
      <p:sp>
        <p:nvSpPr>
          <p:cNvPr id="367640" name="Rectangle 24"/>
          <p:cNvSpPr>
            <a:spLocks noChangeArrowheads="1"/>
          </p:cNvSpPr>
          <p:nvPr/>
        </p:nvSpPr>
        <p:spPr bwMode="auto">
          <a:xfrm>
            <a:off x="3529013" y="4918075"/>
            <a:ext cx="4002087" cy="427038"/>
          </a:xfrm>
          <a:prstGeom prst="rect">
            <a:avLst/>
          </a:prstGeom>
          <a:noFill/>
          <a:ln w="9525">
            <a:noFill/>
            <a:miter lim="800000"/>
            <a:headEnd/>
            <a:tailEnd/>
          </a:ln>
          <a:effectLst/>
        </p:spPr>
        <p:txBody>
          <a:bodyPr lIns="92075" tIns="46038" rIns="92075" bIns="46038">
            <a:spAutoFit/>
          </a:bodyPr>
          <a:lstStyle/>
          <a:p>
            <a:pPr algn="l" eaLnBrk="0" hangingPunct="0">
              <a:spcBef>
                <a:spcPct val="0"/>
              </a:spcBef>
              <a:buClrTx/>
              <a:buFontTx/>
              <a:buNone/>
            </a:pPr>
            <a:r>
              <a:rPr lang="en-US" sz="2200">
                <a:solidFill>
                  <a:srgbClr val="000000"/>
                </a:solidFill>
              </a:rPr>
              <a:t>What is Abel’s salary?</a:t>
            </a:r>
          </a:p>
        </p:txBody>
      </p:sp>
      <p:sp>
        <p:nvSpPr>
          <p:cNvPr id="367641" name="Oval 25"/>
          <p:cNvSpPr>
            <a:spLocks noChangeArrowheads="1"/>
          </p:cNvSpPr>
          <p:nvPr/>
        </p:nvSpPr>
        <p:spPr bwMode="gray">
          <a:xfrm>
            <a:off x="2251075" y="4570413"/>
            <a:ext cx="1117600" cy="1106487"/>
          </a:xfrm>
          <a:prstGeom prst="ellipse">
            <a:avLst/>
          </a:prstGeom>
          <a:solidFill>
            <a:srgbClr val="FFFFCC"/>
          </a:solidFill>
          <a:ln w="9525">
            <a:noFill/>
            <a:round/>
            <a:headEnd/>
            <a:tailEnd/>
          </a:ln>
          <a:effectLst/>
        </p:spPr>
        <p:txBody>
          <a:bodyPr wrap="none" anchor="ctr"/>
          <a:lstStyle/>
          <a:p>
            <a:endParaRPr lang="en-US"/>
          </a:p>
        </p:txBody>
      </p:sp>
      <p:sp>
        <p:nvSpPr>
          <p:cNvPr id="367674" name="Rectangle 58"/>
          <p:cNvSpPr>
            <a:spLocks noChangeArrowheads="1"/>
          </p:cNvSpPr>
          <p:nvPr/>
        </p:nvSpPr>
        <p:spPr bwMode="auto">
          <a:xfrm>
            <a:off x="2171700" y="4117975"/>
            <a:ext cx="1314450" cy="366713"/>
          </a:xfrm>
          <a:prstGeom prst="rect">
            <a:avLst/>
          </a:prstGeom>
          <a:noFill/>
          <a:ln w="9525">
            <a:noFill/>
            <a:miter lim="800000"/>
            <a:headEnd/>
            <a:tailEnd/>
          </a:ln>
          <a:effectLst/>
        </p:spPr>
        <p:txBody>
          <a:bodyPr wrap="none" lIns="92075" tIns="46038" rIns="92075" bIns="46038">
            <a:spAutoFit/>
          </a:bodyPr>
          <a:lstStyle/>
          <a:p>
            <a:pPr algn="l" eaLnBrk="0" hangingPunct="0">
              <a:spcBef>
                <a:spcPct val="0"/>
              </a:spcBef>
              <a:buClrTx/>
              <a:buFontTx/>
              <a:buNone/>
            </a:pPr>
            <a:r>
              <a:rPr lang="en-US">
                <a:solidFill>
                  <a:srgbClr val="000000"/>
                </a:solidFill>
              </a:rPr>
              <a:t>Subquery:</a:t>
            </a:r>
          </a:p>
        </p:txBody>
      </p:sp>
      <p:sp>
        <p:nvSpPr>
          <p:cNvPr id="367678" name="Line 62"/>
          <p:cNvSpPr>
            <a:spLocks noChangeShapeType="1"/>
          </p:cNvSpPr>
          <p:nvPr/>
        </p:nvSpPr>
        <p:spPr bwMode="auto">
          <a:xfrm flipV="1">
            <a:off x="5929313" y="3716338"/>
            <a:ext cx="0" cy="898525"/>
          </a:xfrm>
          <a:prstGeom prst="line">
            <a:avLst/>
          </a:prstGeom>
          <a:noFill/>
          <a:ln w="28575">
            <a:solidFill>
              <a:schemeClr val="tx1"/>
            </a:solidFill>
            <a:round/>
            <a:headEnd type="none" w="sm" len="sm"/>
            <a:tailEnd type="triangle" w="sm" len="sm"/>
          </a:ln>
          <a:effectLst/>
        </p:spPr>
        <p:txBody>
          <a:bodyPr/>
          <a:lstStyle/>
          <a:p>
            <a:endParaRPr lang="en-US"/>
          </a:p>
        </p:txBody>
      </p:sp>
      <p:pic>
        <p:nvPicPr>
          <p:cNvPr id="367679" name="Picture 63" descr="C:\temp\peop038.gif"/>
          <p:cNvPicPr>
            <a:picLocks noChangeAspect="1" noChangeArrowheads="1"/>
          </p:cNvPicPr>
          <p:nvPr/>
        </p:nvPicPr>
        <p:blipFill>
          <a:blip r:embed="rId3" cstate="print"/>
          <a:srcRect/>
          <a:stretch>
            <a:fillRect/>
          </a:stretch>
        </p:blipFill>
        <p:spPr bwMode="auto">
          <a:xfrm>
            <a:off x="1096963" y="3082925"/>
            <a:ext cx="569912" cy="766763"/>
          </a:xfrm>
          <a:prstGeom prst="rect">
            <a:avLst/>
          </a:prstGeom>
          <a:noFill/>
        </p:spPr>
      </p:pic>
      <p:pic>
        <p:nvPicPr>
          <p:cNvPr id="367681" name="Picture 65" descr="C:\temp\symbo067.gif"/>
          <p:cNvPicPr>
            <a:picLocks noChangeAspect="1" noChangeArrowheads="1"/>
          </p:cNvPicPr>
          <p:nvPr/>
        </p:nvPicPr>
        <p:blipFill>
          <a:blip r:embed="rId4" cstate="print"/>
          <a:srcRect/>
          <a:stretch>
            <a:fillRect/>
          </a:stretch>
        </p:blipFill>
        <p:spPr bwMode="auto">
          <a:xfrm>
            <a:off x="1663700" y="3363913"/>
            <a:ext cx="295275" cy="541337"/>
          </a:xfrm>
          <a:prstGeom prst="rect">
            <a:avLst/>
          </a:prstGeom>
          <a:noFill/>
        </p:spPr>
      </p:pic>
      <p:grpSp>
        <p:nvGrpSpPr>
          <p:cNvPr id="367684" name="Group 68"/>
          <p:cNvGrpSpPr>
            <a:grpSpLocks/>
          </p:cNvGrpSpPr>
          <p:nvPr/>
        </p:nvGrpSpPr>
        <p:grpSpPr bwMode="auto">
          <a:xfrm>
            <a:off x="2328863" y="4852988"/>
            <a:ext cx="962025" cy="541337"/>
            <a:chOff x="1582" y="2976"/>
            <a:chExt cx="606" cy="341"/>
          </a:xfrm>
        </p:grpSpPr>
        <p:pic>
          <p:nvPicPr>
            <p:cNvPr id="367680" name="Picture 64" descr="C:\temp\finan032.gif"/>
            <p:cNvPicPr>
              <a:picLocks noChangeAspect="1" noChangeArrowheads="1"/>
            </p:cNvPicPr>
            <p:nvPr/>
          </p:nvPicPr>
          <p:blipFill>
            <a:blip r:embed="rId5" cstate="print"/>
            <a:srcRect/>
            <a:stretch>
              <a:fillRect/>
            </a:stretch>
          </p:blipFill>
          <p:spPr bwMode="auto">
            <a:xfrm>
              <a:off x="1582" y="3041"/>
              <a:ext cx="421" cy="248"/>
            </a:xfrm>
            <a:prstGeom prst="rect">
              <a:avLst/>
            </a:prstGeom>
            <a:noFill/>
          </p:spPr>
        </p:pic>
        <p:pic>
          <p:nvPicPr>
            <p:cNvPr id="367683" name="Picture 67" descr="C:\temp\symbo067.gif"/>
            <p:cNvPicPr>
              <a:picLocks noChangeAspect="1" noChangeArrowheads="1"/>
            </p:cNvPicPr>
            <p:nvPr/>
          </p:nvPicPr>
          <p:blipFill>
            <a:blip r:embed="rId4" cstate="print"/>
            <a:srcRect/>
            <a:stretch>
              <a:fillRect/>
            </a:stretch>
          </p:blipFill>
          <p:spPr bwMode="auto">
            <a:xfrm>
              <a:off x="2002" y="2976"/>
              <a:ext cx="186" cy="341"/>
            </a:xfrm>
            <a:prstGeom prst="rect">
              <a:avLst/>
            </a:prstGeom>
            <a:noFill/>
          </p:spPr>
        </p:pic>
      </p:grpSp>
    </p:spTree>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9676" name="Rectangle 12"/>
          <p:cNvSpPr>
            <a:spLocks noGrp="1" noChangeArrowheads="1"/>
          </p:cNvSpPr>
          <p:nvPr>
            <p:ph type="body" idx="1"/>
          </p:nvPr>
        </p:nvSpPr>
        <p:spPr>
          <a:xfrm>
            <a:off x="863600" y="1816100"/>
            <a:ext cx="7366000" cy="3038475"/>
          </a:xfrm>
        </p:spPr>
        <p:txBody>
          <a:bodyPr/>
          <a:lstStyle/>
          <a:p>
            <a:endParaRPr lang="en-US"/>
          </a:p>
          <a:p>
            <a:endParaRPr lang="en-US"/>
          </a:p>
          <a:p>
            <a:endParaRPr lang="en-US"/>
          </a:p>
          <a:p>
            <a:endParaRPr lang="en-US"/>
          </a:p>
          <a:p>
            <a:pPr lvl="1"/>
            <a:r>
              <a:rPr lang="en-US"/>
              <a:t>The subquery (inner query) executes once before the main query (outer query).</a:t>
            </a:r>
          </a:p>
          <a:p>
            <a:pPr lvl="1"/>
            <a:r>
              <a:rPr lang="en-US"/>
              <a:t>The result of the subquery is used by the main query.</a:t>
            </a:r>
          </a:p>
        </p:txBody>
      </p:sp>
      <p:sp>
        <p:nvSpPr>
          <p:cNvPr id="369687" name="Rectangle 23"/>
          <p:cNvSpPr>
            <a:spLocks noChangeArrowheads="1"/>
          </p:cNvSpPr>
          <p:nvPr/>
        </p:nvSpPr>
        <p:spPr bwMode="blackGray">
          <a:xfrm>
            <a:off x="866775" y="1862138"/>
            <a:ext cx="7286625" cy="1447800"/>
          </a:xfrm>
          <a:prstGeom prst="rect">
            <a:avLst/>
          </a:prstGeom>
          <a:solidFill>
            <a:schemeClr val="accent1"/>
          </a:solidFill>
          <a:ln w="28575">
            <a:solidFill>
              <a:srgbClr val="000000"/>
            </a:solidFill>
            <a:miter lim="800000"/>
            <a:headEnd/>
            <a:tailEnd/>
          </a:ln>
          <a:effectLst/>
        </p:spPr>
        <p:txBody>
          <a:bodyPr wrap="none" lIns="92075" tIns="46038" rIns="92075" bIns="46038" anchor="ctr"/>
          <a:lstStyle/>
          <a:p>
            <a:pPr algn="l" eaLnBrk="0" hangingPunct="0">
              <a:spcBef>
                <a:spcPct val="0"/>
              </a:spcBef>
              <a:buClrTx/>
              <a:buFontTx/>
              <a:buNone/>
              <a:tabLst>
                <a:tab pos="1200150" algn="l"/>
              </a:tabLst>
            </a:pPr>
            <a:r>
              <a:rPr lang="en-US">
                <a:solidFill>
                  <a:srgbClr val="000000"/>
                </a:solidFill>
                <a:latin typeface="Courier New" pitchFamily="49" charset="0"/>
              </a:rPr>
              <a:t>SELECT	</a:t>
            </a:r>
            <a:r>
              <a:rPr lang="en-US" i="1">
                <a:solidFill>
                  <a:srgbClr val="000000"/>
                </a:solidFill>
                <a:latin typeface="Courier New" pitchFamily="49" charset="0"/>
              </a:rPr>
              <a:t>select_list</a:t>
            </a:r>
            <a:endParaRPr lang="en-US">
              <a:solidFill>
                <a:srgbClr val="000000"/>
              </a:solidFill>
              <a:latin typeface="Courier New" pitchFamily="49" charset="0"/>
            </a:endParaRPr>
          </a:p>
          <a:p>
            <a:pPr algn="l" eaLnBrk="0" hangingPunct="0">
              <a:spcBef>
                <a:spcPct val="0"/>
              </a:spcBef>
              <a:buClrTx/>
              <a:buFontTx/>
              <a:buNone/>
              <a:tabLst>
                <a:tab pos="1200150" algn="l"/>
              </a:tabLst>
            </a:pPr>
            <a:r>
              <a:rPr lang="en-US">
                <a:solidFill>
                  <a:srgbClr val="000000"/>
                </a:solidFill>
                <a:latin typeface="Courier New" pitchFamily="49" charset="0"/>
              </a:rPr>
              <a:t>FROM	</a:t>
            </a:r>
            <a:r>
              <a:rPr lang="en-US" i="1">
                <a:solidFill>
                  <a:srgbClr val="000000"/>
                </a:solidFill>
                <a:latin typeface="Courier New" pitchFamily="49" charset="0"/>
              </a:rPr>
              <a:t>table</a:t>
            </a:r>
            <a:endParaRPr lang="en-US">
              <a:solidFill>
                <a:srgbClr val="000000"/>
              </a:solidFill>
              <a:latin typeface="Courier New" pitchFamily="49" charset="0"/>
            </a:endParaRPr>
          </a:p>
          <a:p>
            <a:pPr algn="l" eaLnBrk="0" hangingPunct="0">
              <a:spcBef>
                <a:spcPct val="0"/>
              </a:spcBef>
              <a:buClrTx/>
              <a:buFontTx/>
              <a:buNone/>
              <a:tabLst>
                <a:tab pos="1200150" algn="l"/>
              </a:tabLst>
            </a:pPr>
            <a:r>
              <a:rPr lang="en-US">
                <a:solidFill>
                  <a:srgbClr val="000000"/>
                </a:solidFill>
                <a:latin typeface="Courier New" pitchFamily="49" charset="0"/>
              </a:rPr>
              <a:t>WHERE	</a:t>
            </a:r>
            <a:r>
              <a:rPr lang="en-US" i="1">
                <a:solidFill>
                  <a:srgbClr val="000000"/>
                </a:solidFill>
                <a:latin typeface="Courier New" pitchFamily="49" charset="0"/>
              </a:rPr>
              <a:t>expr operator</a:t>
            </a:r>
          </a:p>
          <a:p>
            <a:pPr algn="l" eaLnBrk="0" hangingPunct="0">
              <a:spcBef>
                <a:spcPct val="0"/>
              </a:spcBef>
              <a:buClrTx/>
              <a:buFontTx/>
              <a:buNone/>
              <a:tabLst>
                <a:tab pos="1200150" algn="l"/>
              </a:tabLst>
            </a:pPr>
            <a:r>
              <a:rPr lang="en-US">
                <a:solidFill>
                  <a:srgbClr val="000000"/>
                </a:solidFill>
                <a:latin typeface="Courier New" pitchFamily="49" charset="0"/>
              </a:rPr>
              <a:t>		 	(SELECT	</a:t>
            </a:r>
            <a:r>
              <a:rPr lang="en-US" i="1">
                <a:solidFill>
                  <a:srgbClr val="000000"/>
                </a:solidFill>
                <a:latin typeface="Courier New" pitchFamily="49" charset="0"/>
              </a:rPr>
              <a:t>select_list</a:t>
            </a:r>
          </a:p>
          <a:p>
            <a:pPr algn="l" eaLnBrk="0" hangingPunct="0">
              <a:spcBef>
                <a:spcPct val="0"/>
              </a:spcBef>
              <a:buClrTx/>
              <a:buFontTx/>
              <a:buNone/>
              <a:tabLst>
                <a:tab pos="1200150" algn="l"/>
              </a:tabLst>
            </a:pPr>
            <a:r>
              <a:rPr lang="en-US">
                <a:solidFill>
                  <a:srgbClr val="000000"/>
                </a:solidFill>
                <a:latin typeface="Courier New" pitchFamily="49" charset="0"/>
              </a:rPr>
              <a:t>		       FROM		</a:t>
            </a:r>
            <a:r>
              <a:rPr lang="en-US" i="1">
                <a:solidFill>
                  <a:srgbClr val="000000"/>
                </a:solidFill>
                <a:latin typeface="Courier New" pitchFamily="49" charset="0"/>
              </a:rPr>
              <a:t>table</a:t>
            </a:r>
            <a:r>
              <a:rPr lang="en-US">
                <a:solidFill>
                  <a:srgbClr val="000000"/>
                </a:solidFill>
                <a:latin typeface="Courier New" pitchFamily="49" charset="0"/>
              </a:rPr>
              <a:t>);</a:t>
            </a:r>
          </a:p>
        </p:txBody>
      </p:sp>
      <p:sp>
        <p:nvSpPr>
          <p:cNvPr id="369675" name="Rectangle 11"/>
          <p:cNvSpPr>
            <a:spLocks noGrp="1" noChangeArrowheads="1"/>
          </p:cNvSpPr>
          <p:nvPr>
            <p:ph type="title"/>
          </p:nvPr>
        </p:nvSpPr>
        <p:spPr/>
        <p:txBody>
          <a:bodyPr/>
          <a:lstStyle/>
          <a:p>
            <a:r>
              <a:rPr lang="en-US"/>
              <a:t>Subquery Syntax</a:t>
            </a:r>
          </a:p>
        </p:txBody>
      </p:sp>
      <p:sp>
        <p:nvSpPr>
          <p:cNvPr id="369669" name="Rectangle 5"/>
          <p:cNvSpPr>
            <a:spLocks noChangeArrowheads="1"/>
          </p:cNvSpPr>
          <p:nvPr/>
        </p:nvSpPr>
        <p:spPr bwMode="auto">
          <a:xfrm>
            <a:off x="3654425" y="2720975"/>
            <a:ext cx="3683000" cy="552450"/>
          </a:xfrm>
          <a:prstGeom prst="rect">
            <a:avLst/>
          </a:prstGeom>
          <a:noFill/>
          <a:ln w="28575">
            <a:solidFill>
              <a:schemeClr val="hlink"/>
            </a:solidFill>
            <a:miter lim="800000"/>
            <a:headEnd/>
            <a:tailEnd/>
          </a:ln>
          <a:effectLst/>
        </p:spPr>
        <p:txBody>
          <a:bodyPr wrap="none" anchor="ctr"/>
          <a:lstStyle/>
          <a:p>
            <a:endParaRPr lang="en-US"/>
          </a:p>
        </p:txBody>
      </p:sp>
    </p:spTree>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1726" name="Rectangle 14"/>
          <p:cNvSpPr>
            <a:spLocks noChangeArrowheads="1"/>
          </p:cNvSpPr>
          <p:nvPr/>
        </p:nvSpPr>
        <p:spPr bwMode="blackGray">
          <a:xfrm>
            <a:off x="866775" y="1819275"/>
            <a:ext cx="7286625" cy="1797050"/>
          </a:xfrm>
          <a:prstGeom prst="rect">
            <a:avLst/>
          </a:prstGeom>
          <a:solidFill>
            <a:schemeClr val="accent1"/>
          </a:solidFill>
          <a:ln w="28575">
            <a:solidFill>
              <a:srgbClr val="000000"/>
            </a:solidFill>
            <a:miter lim="800000"/>
            <a:headEnd/>
            <a:tailEnd/>
          </a:ln>
          <a:effectLst/>
        </p:spPr>
        <p:txBody>
          <a:bodyPr wrap="none" lIns="92075" tIns="46038" rIns="92075" bIns="46038" anchor="ctr"/>
          <a:lstStyle/>
          <a:p>
            <a:pPr algn="l" eaLnBrk="0" hangingPunct="0">
              <a:spcBef>
                <a:spcPct val="0"/>
              </a:spcBef>
              <a:buClrTx/>
              <a:buFontTx/>
              <a:buNone/>
              <a:tabLst>
                <a:tab pos="1200150" algn="l"/>
              </a:tabLst>
            </a:pPr>
            <a:r>
              <a:rPr lang="en-US">
                <a:solidFill>
                  <a:srgbClr val="000000"/>
                </a:solidFill>
                <a:latin typeface="Courier New" pitchFamily="49" charset="0"/>
              </a:rPr>
              <a:t>SELECT last_name</a:t>
            </a:r>
          </a:p>
          <a:p>
            <a:pPr algn="l" eaLnBrk="0" hangingPunct="0">
              <a:spcBef>
                <a:spcPct val="0"/>
              </a:spcBef>
              <a:buClrTx/>
              <a:buFontTx/>
              <a:buNone/>
              <a:tabLst>
                <a:tab pos="1200150" algn="l"/>
              </a:tabLst>
            </a:pPr>
            <a:r>
              <a:rPr lang="en-US">
                <a:solidFill>
                  <a:srgbClr val="000000"/>
                </a:solidFill>
                <a:latin typeface="Courier New" pitchFamily="49" charset="0"/>
              </a:rPr>
              <a:t>FROM   employees</a:t>
            </a:r>
          </a:p>
          <a:p>
            <a:pPr algn="l" eaLnBrk="0" hangingPunct="0">
              <a:spcBef>
                <a:spcPct val="0"/>
              </a:spcBef>
              <a:buClrTx/>
              <a:buFontTx/>
              <a:buNone/>
              <a:tabLst>
                <a:tab pos="1200150" algn="l"/>
              </a:tabLst>
            </a:pPr>
            <a:r>
              <a:rPr lang="en-US">
                <a:solidFill>
                  <a:srgbClr val="000000"/>
                </a:solidFill>
                <a:latin typeface="Courier New" pitchFamily="49" charset="0"/>
              </a:rPr>
              <a:t>WHERE  salary &gt;</a:t>
            </a:r>
          </a:p>
          <a:p>
            <a:pPr algn="l" eaLnBrk="0" hangingPunct="0">
              <a:spcBef>
                <a:spcPct val="0"/>
              </a:spcBef>
              <a:buClrTx/>
              <a:buFontTx/>
              <a:buNone/>
              <a:tabLst>
                <a:tab pos="1200150" algn="l"/>
              </a:tabLst>
            </a:pPr>
            <a:r>
              <a:rPr lang="en-US">
                <a:solidFill>
                  <a:srgbClr val="000000"/>
                </a:solidFill>
                <a:latin typeface="Courier New" pitchFamily="49" charset="0"/>
              </a:rPr>
              <a:t>               (SELECT salary</a:t>
            </a:r>
          </a:p>
          <a:p>
            <a:pPr algn="l" eaLnBrk="0" hangingPunct="0">
              <a:spcBef>
                <a:spcPct val="0"/>
              </a:spcBef>
              <a:buClrTx/>
              <a:buFontTx/>
              <a:buNone/>
              <a:tabLst>
                <a:tab pos="1200150" algn="l"/>
              </a:tabLst>
            </a:pPr>
            <a:r>
              <a:rPr lang="en-US">
                <a:solidFill>
                  <a:srgbClr val="000000"/>
                </a:solidFill>
                <a:latin typeface="Courier New" pitchFamily="49" charset="0"/>
              </a:rPr>
              <a:t>                FROM   employees</a:t>
            </a:r>
          </a:p>
          <a:p>
            <a:pPr algn="l" eaLnBrk="0" hangingPunct="0">
              <a:spcBef>
                <a:spcPct val="0"/>
              </a:spcBef>
              <a:buClrTx/>
              <a:buFontTx/>
              <a:buNone/>
              <a:tabLst>
                <a:tab pos="1200150" algn="l"/>
              </a:tabLst>
            </a:pPr>
            <a:r>
              <a:rPr lang="en-US">
                <a:solidFill>
                  <a:srgbClr val="000000"/>
                </a:solidFill>
                <a:latin typeface="Courier New" pitchFamily="49" charset="0"/>
              </a:rPr>
              <a:t>                WHERE  last_name = 'Abel');</a:t>
            </a:r>
          </a:p>
        </p:txBody>
      </p:sp>
      <p:sp>
        <p:nvSpPr>
          <p:cNvPr id="371725" name="Rectangle 13"/>
          <p:cNvSpPr>
            <a:spLocks noGrp="1" noChangeArrowheads="1"/>
          </p:cNvSpPr>
          <p:nvPr>
            <p:ph type="title"/>
          </p:nvPr>
        </p:nvSpPr>
        <p:spPr/>
        <p:txBody>
          <a:bodyPr/>
          <a:lstStyle/>
          <a:p>
            <a:r>
              <a:rPr lang="en-US"/>
              <a:t>Using a Subquery</a:t>
            </a:r>
          </a:p>
        </p:txBody>
      </p:sp>
      <p:sp>
        <p:nvSpPr>
          <p:cNvPr id="371718" name="Rectangle 6"/>
          <p:cNvSpPr>
            <a:spLocks noChangeArrowheads="1"/>
          </p:cNvSpPr>
          <p:nvPr/>
        </p:nvSpPr>
        <p:spPr bwMode="auto">
          <a:xfrm>
            <a:off x="3455988" y="2016125"/>
            <a:ext cx="749300" cy="385763"/>
          </a:xfrm>
          <a:prstGeom prst="rect">
            <a:avLst/>
          </a:prstGeom>
          <a:noFill/>
          <a:ln w="9525">
            <a:noFill/>
            <a:miter lim="800000"/>
            <a:headEnd/>
            <a:tailEnd/>
          </a:ln>
          <a:effectLst/>
        </p:spPr>
        <p:txBody>
          <a:bodyPr wrap="none" lIns="92075" tIns="46038" rIns="92075" bIns="46038">
            <a:spAutoFit/>
          </a:bodyPr>
          <a:lstStyle/>
          <a:p>
            <a:pPr eaLnBrk="0" hangingPunct="0">
              <a:lnSpc>
                <a:spcPct val="120000"/>
              </a:lnSpc>
              <a:spcBef>
                <a:spcPct val="60000"/>
              </a:spcBef>
              <a:buClrTx/>
              <a:buFontTx/>
              <a:buNone/>
            </a:pPr>
            <a:r>
              <a:rPr lang="en-US" sz="1600">
                <a:solidFill>
                  <a:srgbClr val="FF5050"/>
                </a:solidFill>
              </a:rPr>
              <a:t>11000</a:t>
            </a:r>
          </a:p>
        </p:txBody>
      </p:sp>
      <p:sp>
        <p:nvSpPr>
          <p:cNvPr id="371720" name="Rectangle 8"/>
          <p:cNvSpPr>
            <a:spLocks noChangeArrowheads="1"/>
          </p:cNvSpPr>
          <p:nvPr/>
        </p:nvSpPr>
        <p:spPr bwMode="auto">
          <a:xfrm>
            <a:off x="3005138" y="2713038"/>
            <a:ext cx="3671887" cy="825500"/>
          </a:xfrm>
          <a:prstGeom prst="rect">
            <a:avLst/>
          </a:prstGeom>
          <a:noFill/>
          <a:ln w="28575">
            <a:solidFill>
              <a:schemeClr val="hlink"/>
            </a:solidFill>
            <a:miter lim="800000"/>
            <a:headEnd/>
            <a:tailEnd/>
          </a:ln>
          <a:effectLst/>
        </p:spPr>
        <p:txBody>
          <a:bodyPr wrap="none" anchor="ctr"/>
          <a:lstStyle/>
          <a:p>
            <a:endParaRPr lang="en-US"/>
          </a:p>
        </p:txBody>
      </p:sp>
      <p:pic>
        <p:nvPicPr>
          <p:cNvPr id="371721" name="Picture 9"/>
          <p:cNvPicPr>
            <a:picLocks noChangeAspect="1" noChangeArrowheads="1"/>
          </p:cNvPicPr>
          <p:nvPr/>
        </p:nvPicPr>
        <p:blipFill>
          <a:blip r:embed="rId3" cstate="print"/>
          <a:srcRect/>
          <a:stretch>
            <a:fillRect/>
          </a:stretch>
        </p:blipFill>
        <p:spPr bwMode="gray">
          <a:xfrm>
            <a:off x="877888" y="3895725"/>
            <a:ext cx="7286625" cy="1352550"/>
          </a:xfrm>
          <a:prstGeom prst="rect">
            <a:avLst/>
          </a:prstGeom>
          <a:noFill/>
          <a:ln w="25400">
            <a:noFill/>
            <a:miter lim="800000"/>
            <a:headEnd type="none" w="sm" len="sm"/>
            <a:tailEnd type="none" w="sm" len="sm"/>
          </a:ln>
          <a:effectLst/>
        </p:spPr>
      </p:pic>
      <p:sp>
        <p:nvSpPr>
          <p:cNvPr id="371727" name="Freeform 15"/>
          <p:cNvSpPr>
            <a:spLocks/>
          </p:cNvSpPr>
          <p:nvPr/>
        </p:nvSpPr>
        <p:spPr bwMode="auto">
          <a:xfrm rot="16200000" flipV="1">
            <a:off x="4599782" y="1761331"/>
            <a:ext cx="495300" cy="1408113"/>
          </a:xfrm>
          <a:custGeom>
            <a:avLst/>
            <a:gdLst/>
            <a:ahLst/>
            <a:cxnLst>
              <a:cxn ang="0">
                <a:pos x="0" y="0"/>
              </a:cxn>
              <a:cxn ang="0">
                <a:pos x="219" y="0"/>
              </a:cxn>
              <a:cxn ang="0">
                <a:pos x="219" y="410"/>
              </a:cxn>
            </a:cxnLst>
            <a:rect l="0" t="0" r="r" b="b"/>
            <a:pathLst>
              <a:path w="220" h="411">
                <a:moveTo>
                  <a:pt x="0" y="0"/>
                </a:moveTo>
                <a:lnTo>
                  <a:pt x="219" y="0"/>
                </a:lnTo>
                <a:lnTo>
                  <a:pt x="219" y="410"/>
                </a:lnTo>
              </a:path>
            </a:pathLst>
          </a:custGeom>
          <a:noFill/>
          <a:ln w="28575" cap="rnd" cmpd="sng">
            <a:solidFill>
              <a:schemeClr val="accent2"/>
            </a:solidFill>
            <a:prstDash val="solid"/>
            <a:round/>
            <a:headEnd type="none" w="sm" len="sm"/>
            <a:tailEnd type="triangle" w="sm" len="sm"/>
          </a:ln>
          <a:effectLst/>
        </p:spPr>
        <p:txBody>
          <a:bodyPr/>
          <a:lstStyle/>
          <a:p>
            <a:endParaRPr lang="en-US"/>
          </a:p>
        </p:txBody>
      </p:sp>
    </p:spTree>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3764" name="Rectangle 4"/>
          <p:cNvSpPr>
            <a:spLocks noGrp="1" noChangeArrowheads="1"/>
          </p:cNvSpPr>
          <p:nvPr>
            <p:ph type="title"/>
          </p:nvPr>
        </p:nvSpPr>
        <p:spPr/>
        <p:txBody>
          <a:bodyPr/>
          <a:lstStyle/>
          <a:p>
            <a:r>
              <a:rPr lang="en-US"/>
              <a:t>Guidelines for Using Subqueries</a:t>
            </a:r>
            <a:endParaRPr lang="en-US">
              <a:solidFill>
                <a:schemeClr val="hlink"/>
              </a:solidFill>
            </a:endParaRPr>
          </a:p>
        </p:txBody>
      </p:sp>
      <p:sp>
        <p:nvSpPr>
          <p:cNvPr id="373765" name="Rectangle 5"/>
          <p:cNvSpPr>
            <a:spLocks noGrp="1" noChangeArrowheads="1"/>
          </p:cNvSpPr>
          <p:nvPr>
            <p:ph type="body" idx="1"/>
          </p:nvPr>
        </p:nvSpPr>
        <p:spPr>
          <a:xfrm>
            <a:off x="863600" y="1816100"/>
            <a:ext cx="7366000" cy="1853841"/>
          </a:xfrm>
        </p:spPr>
        <p:txBody>
          <a:bodyPr/>
          <a:lstStyle/>
          <a:p>
            <a:pPr lvl="1"/>
            <a:r>
              <a:rPr lang="en-US" dirty="0"/>
              <a:t>Enclose </a:t>
            </a:r>
            <a:r>
              <a:rPr lang="en-US" dirty="0" err="1"/>
              <a:t>subqueries</a:t>
            </a:r>
            <a:r>
              <a:rPr lang="en-US" dirty="0"/>
              <a:t> in parentheses.</a:t>
            </a:r>
          </a:p>
          <a:p>
            <a:pPr lvl="1"/>
            <a:r>
              <a:rPr lang="en-US" dirty="0"/>
              <a:t>Place </a:t>
            </a:r>
            <a:r>
              <a:rPr lang="en-US" dirty="0" err="1"/>
              <a:t>subqueries</a:t>
            </a:r>
            <a:r>
              <a:rPr lang="en-US" dirty="0"/>
              <a:t> on the right side of the comparison condition.</a:t>
            </a:r>
          </a:p>
          <a:p>
            <a:pPr lvl="1"/>
            <a:r>
              <a:rPr lang="en-US" dirty="0" err="1" smtClean="0"/>
              <a:t>subqueries</a:t>
            </a:r>
            <a:r>
              <a:rPr lang="en-US" dirty="0"/>
              <a:t>, and use multiple-row operators with</a:t>
            </a:r>
            <a:br>
              <a:rPr lang="en-US" dirty="0"/>
            </a:br>
            <a:r>
              <a:rPr lang="en-US" dirty="0"/>
              <a:t>multiple-row </a:t>
            </a:r>
            <a:r>
              <a:rPr lang="en-US" dirty="0" err="1"/>
              <a:t>subqueries</a:t>
            </a:r>
            <a:r>
              <a:rPr lang="en-US" dirty="0"/>
              <a:t>.</a:t>
            </a:r>
          </a:p>
        </p:txBody>
      </p:sp>
    </p:spTree>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5833" name="Rectangle 25"/>
          <p:cNvSpPr>
            <a:spLocks noGrp="1" noChangeArrowheads="1"/>
          </p:cNvSpPr>
          <p:nvPr>
            <p:ph type="title"/>
          </p:nvPr>
        </p:nvSpPr>
        <p:spPr/>
        <p:txBody>
          <a:bodyPr/>
          <a:lstStyle/>
          <a:p>
            <a:r>
              <a:rPr lang="en-US"/>
              <a:t>Types of Subqueries</a:t>
            </a:r>
            <a:endParaRPr lang="en-US" i="1">
              <a:solidFill>
                <a:srgbClr val="009999"/>
              </a:solidFill>
              <a:latin typeface="Arial Black" pitchFamily="34" charset="0"/>
            </a:endParaRPr>
          </a:p>
        </p:txBody>
      </p:sp>
      <p:sp>
        <p:nvSpPr>
          <p:cNvPr id="375834" name="Rectangle 26"/>
          <p:cNvSpPr>
            <a:spLocks noGrp="1" noChangeArrowheads="1"/>
          </p:cNvSpPr>
          <p:nvPr>
            <p:ph type="body" idx="1"/>
          </p:nvPr>
        </p:nvSpPr>
        <p:spPr>
          <a:xfrm>
            <a:off x="863600" y="1816100"/>
            <a:ext cx="7366000" cy="2051050"/>
          </a:xfrm>
        </p:spPr>
        <p:txBody>
          <a:bodyPr/>
          <a:lstStyle/>
          <a:p>
            <a:pPr lvl="1"/>
            <a:r>
              <a:rPr lang="en-US"/>
              <a:t>Single-row subquery</a:t>
            </a:r>
          </a:p>
          <a:p>
            <a:endParaRPr lang="en-US"/>
          </a:p>
          <a:p>
            <a:endParaRPr lang="en-US"/>
          </a:p>
          <a:p>
            <a:endParaRPr lang="en-US"/>
          </a:p>
          <a:p>
            <a:pPr lvl="1">
              <a:spcBef>
                <a:spcPct val="45000"/>
              </a:spcBef>
            </a:pPr>
            <a:r>
              <a:rPr lang="en-US"/>
              <a:t>Multiple-row subquery</a:t>
            </a:r>
          </a:p>
        </p:txBody>
      </p:sp>
      <p:sp>
        <p:nvSpPr>
          <p:cNvPr id="375812" name="Rectangle 4"/>
          <p:cNvSpPr>
            <a:spLocks noChangeArrowheads="1"/>
          </p:cNvSpPr>
          <p:nvPr/>
        </p:nvSpPr>
        <p:spPr bwMode="blackWhite">
          <a:xfrm>
            <a:off x="1905000" y="2265363"/>
            <a:ext cx="1954213" cy="1036637"/>
          </a:xfrm>
          <a:prstGeom prst="rect">
            <a:avLst/>
          </a:prstGeom>
          <a:solidFill>
            <a:srgbClr val="FFFF00"/>
          </a:solidFill>
          <a:ln w="28575">
            <a:solidFill>
              <a:srgbClr val="000000"/>
            </a:solidFill>
            <a:miter lim="800000"/>
            <a:headEnd/>
            <a:tailEnd/>
          </a:ln>
          <a:effectLst/>
        </p:spPr>
        <p:txBody>
          <a:bodyPr wrap="none" anchor="ctr"/>
          <a:lstStyle/>
          <a:p>
            <a:endParaRPr lang="en-US"/>
          </a:p>
        </p:txBody>
      </p:sp>
      <p:sp>
        <p:nvSpPr>
          <p:cNvPr id="375813" name="Rectangle 5"/>
          <p:cNvSpPr>
            <a:spLocks noChangeArrowheads="1"/>
          </p:cNvSpPr>
          <p:nvPr/>
        </p:nvSpPr>
        <p:spPr bwMode="auto">
          <a:xfrm>
            <a:off x="1881188" y="2263775"/>
            <a:ext cx="1390650" cy="366713"/>
          </a:xfrm>
          <a:prstGeom prst="rect">
            <a:avLst/>
          </a:prstGeom>
          <a:noFill/>
          <a:ln w="9525">
            <a:noFill/>
            <a:miter lim="800000"/>
            <a:headEnd/>
            <a:tailEnd/>
          </a:ln>
          <a:effectLst/>
        </p:spPr>
        <p:txBody>
          <a:bodyPr wrap="none" lIns="92075" tIns="46038" rIns="92075" bIns="46038">
            <a:spAutoFit/>
          </a:bodyPr>
          <a:lstStyle/>
          <a:p>
            <a:pPr algn="l" eaLnBrk="0" hangingPunct="0">
              <a:spcBef>
                <a:spcPct val="0"/>
              </a:spcBef>
              <a:buClrTx/>
              <a:buFontTx/>
              <a:buNone/>
            </a:pPr>
            <a:r>
              <a:rPr lang="en-US">
                <a:solidFill>
                  <a:srgbClr val="000000"/>
                </a:solidFill>
              </a:rPr>
              <a:t>Main query</a:t>
            </a:r>
          </a:p>
        </p:txBody>
      </p:sp>
      <p:sp>
        <p:nvSpPr>
          <p:cNvPr id="375814" name="Rectangle 6"/>
          <p:cNvSpPr>
            <a:spLocks noChangeArrowheads="1"/>
          </p:cNvSpPr>
          <p:nvPr/>
        </p:nvSpPr>
        <p:spPr bwMode="blackWhite">
          <a:xfrm>
            <a:off x="2276475" y="2708275"/>
            <a:ext cx="1535113" cy="550863"/>
          </a:xfrm>
          <a:prstGeom prst="rect">
            <a:avLst/>
          </a:prstGeom>
          <a:solidFill>
            <a:srgbClr val="FFCC99"/>
          </a:solidFill>
          <a:ln w="28575">
            <a:solidFill>
              <a:schemeClr val="tx1"/>
            </a:solidFill>
            <a:miter lim="800000"/>
            <a:headEnd/>
            <a:tailEnd/>
          </a:ln>
          <a:effectLst/>
        </p:spPr>
        <p:txBody>
          <a:bodyPr wrap="none" anchor="ctr"/>
          <a:lstStyle/>
          <a:p>
            <a:pPr defTabSz="228600"/>
            <a:r>
              <a:rPr lang="en-US">
                <a:solidFill>
                  <a:srgbClr val="000000"/>
                </a:solidFill>
              </a:rPr>
              <a:t>Subquery</a:t>
            </a:r>
          </a:p>
        </p:txBody>
      </p:sp>
      <p:sp>
        <p:nvSpPr>
          <p:cNvPr id="375816" name="Rectangle 8"/>
          <p:cNvSpPr>
            <a:spLocks noChangeArrowheads="1"/>
          </p:cNvSpPr>
          <p:nvPr/>
        </p:nvSpPr>
        <p:spPr bwMode="auto">
          <a:xfrm>
            <a:off x="5378450" y="2765425"/>
            <a:ext cx="282575" cy="519113"/>
          </a:xfrm>
          <a:prstGeom prst="rect">
            <a:avLst/>
          </a:prstGeom>
          <a:noFill/>
          <a:ln w="9525">
            <a:noFill/>
            <a:miter lim="800000"/>
            <a:headEnd/>
            <a:tailEnd/>
          </a:ln>
          <a:effectLst/>
        </p:spPr>
        <p:txBody>
          <a:bodyPr wrap="none" lIns="92075" tIns="46038" rIns="92075" bIns="46038">
            <a:spAutoFit/>
          </a:bodyPr>
          <a:lstStyle/>
          <a:p>
            <a:pPr algn="l" defTabSz="822325" eaLnBrk="0" hangingPunct="0">
              <a:spcBef>
                <a:spcPct val="50000"/>
              </a:spcBef>
              <a:buClrTx/>
              <a:buFontTx/>
              <a:buNone/>
            </a:pPr>
            <a:r>
              <a:rPr lang="en-US" sz="2800">
                <a:solidFill>
                  <a:srgbClr val="D3EAF8"/>
                </a:solidFill>
                <a:effectLst>
                  <a:outerShdw blurRad="38100" dist="38100" dir="2700000" algn="tl">
                    <a:srgbClr val="C0C0C0"/>
                  </a:outerShdw>
                </a:effectLst>
              </a:rPr>
              <a:t> </a:t>
            </a:r>
          </a:p>
        </p:txBody>
      </p:sp>
      <p:sp>
        <p:nvSpPr>
          <p:cNvPr id="375817" name="Line 9"/>
          <p:cNvSpPr>
            <a:spLocks noChangeShapeType="1"/>
          </p:cNvSpPr>
          <p:nvPr/>
        </p:nvSpPr>
        <p:spPr bwMode="auto">
          <a:xfrm>
            <a:off x="3708400" y="3021013"/>
            <a:ext cx="2139950" cy="0"/>
          </a:xfrm>
          <a:prstGeom prst="line">
            <a:avLst/>
          </a:prstGeom>
          <a:noFill/>
          <a:ln w="28575">
            <a:solidFill>
              <a:schemeClr val="tx1"/>
            </a:solidFill>
            <a:round/>
            <a:headEnd type="none" w="sm" len="sm"/>
            <a:tailEnd type="triangle" w="sm" len="sm"/>
          </a:ln>
          <a:effectLst/>
        </p:spPr>
        <p:txBody>
          <a:bodyPr/>
          <a:lstStyle/>
          <a:p>
            <a:endParaRPr lang="en-US"/>
          </a:p>
        </p:txBody>
      </p:sp>
      <p:sp>
        <p:nvSpPr>
          <p:cNvPr id="375818" name="Rectangle 10"/>
          <p:cNvSpPr>
            <a:spLocks noChangeArrowheads="1"/>
          </p:cNvSpPr>
          <p:nvPr/>
        </p:nvSpPr>
        <p:spPr bwMode="auto">
          <a:xfrm>
            <a:off x="4292600" y="2630488"/>
            <a:ext cx="971550" cy="366712"/>
          </a:xfrm>
          <a:prstGeom prst="rect">
            <a:avLst/>
          </a:prstGeom>
          <a:noFill/>
          <a:ln w="9525">
            <a:noFill/>
            <a:miter lim="800000"/>
            <a:headEnd/>
            <a:tailEnd/>
          </a:ln>
          <a:effectLst/>
        </p:spPr>
        <p:txBody>
          <a:bodyPr wrap="none" lIns="92075" tIns="46038" rIns="92075" bIns="46038">
            <a:spAutoFit/>
          </a:bodyPr>
          <a:lstStyle/>
          <a:p>
            <a:pPr algn="l" defTabSz="822325" eaLnBrk="0" hangingPunct="0">
              <a:spcBef>
                <a:spcPct val="50000"/>
              </a:spcBef>
              <a:buClrTx/>
              <a:buFontTx/>
              <a:buNone/>
            </a:pPr>
            <a:r>
              <a:rPr lang="en-US"/>
              <a:t>returns</a:t>
            </a:r>
          </a:p>
        </p:txBody>
      </p:sp>
      <p:sp>
        <p:nvSpPr>
          <p:cNvPr id="375819" name="Rectangle 11"/>
          <p:cNvSpPr>
            <a:spLocks noChangeArrowheads="1"/>
          </p:cNvSpPr>
          <p:nvPr/>
        </p:nvSpPr>
        <p:spPr bwMode="auto">
          <a:xfrm>
            <a:off x="5972175" y="2832100"/>
            <a:ext cx="1390650" cy="366713"/>
          </a:xfrm>
          <a:prstGeom prst="rect">
            <a:avLst/>
          </a:prstGeom>
          <a:noFill/>
          <a:ln w="9525">
            <a:noFill/>
            <a:miter lim="800000"/>
            <a:headEnd/>
            <a:tailEnd/>
          </a:ln>
          <a:effectLst/>
        </p:spPr>
        <p:txBody>
          <a:bodyPr wrap="none" lIns="92075" tIns="46038" rIns="92075" bIns="46038">
            <a:spAutoFit/>
          </a:bodyPr>
          <a:lstStyle/>
          <a:p>
            <a:pPr algn="l" defTabSz="822325" eaLnBrk="0" hangingPunct="0">
              <a:spcBef>
                <a:spcPct val="50000"/>
              </a:spcBef>
              <a:buClrTx/>
              <a:buFontTx/>
              <a:buNone/>
            </a:pPr>
            <a:r>
              <a:rPr lang="en-US"/>
              <a:t>ST_CLERK</a:t>
            </a:r>
          </a:p>
        </p:txBody>
      </p:sp>
      <p:sp>
        <p:nvSpPr>
          <p:cNvPr id="375821" name="Rectangle 13"/>
          <p:cNvSpPr>
            <a:spLocks noChangeArrowheads="1"/>
          </p:cNvSpPr>
          <p:nvPr/>
        </p:nvSpPr>
        <p:spPr bwMode="auto">
          <a:xfrm>
            <a:off x="5972175" y="4456113"/>
            <a:ext cx="1390650" cy="641350"/>
          </a:xfrm>
          <a:prstGeom prst="rect">
            <a:avLst/>
          </a:prstGeom>
          <a:noFill/>
          <a:ln w="9525">
            <a:noFill/>
            <a:miter lim="800000"/>
            <a:headEnd/>
            <a:tailEnd/>
          </a:ln>
          <a:effectLst/>
        </p:spPr>
        <p:txBody>
          <a:bodyPr wrap="none" lIns="92075" tIns="46038" rIns="92075" bIns="46038">
            <a:spAutoFit/>
          </a:bodyPr>
          <a:lstStyle/>
          <a:p>
            <a:pPr algn="l" defTabSz="822325" eaLnBrk="0" hangingPunct="0">
              <a:spcBef>
                <a:spcPct val="0"/>
              </a:spcBef>
              <a:buClrTx/>
              <a:buFontTx/>
              <a:buNone/>
            </a:pPr>
            <a:r>
              <a:rPr lang="en-US"/>
              <a:t>ST_CLERK</a:t>
            </a:r>
          </a:p>
          <a:p>
            <a:pPr algn="l" defTabSz="822325" eaLnBrk="0" hangingPunct="0">
              <a:spcBef>
                <a:spcPct val="0"/>
              </a:spcBef>
              <a:buClrTx/>
              <a:buFontTx/>
              <a:buNone/>
            </a:pPr>
            <a:r>
              <a:rPr lang="en-US"/>
              <a:t>SA_MAN</a:t>
            </a:r>
          </a:p>
        </p:txBody>
      </p:sp>
      <p:sp>
        <p:nvSpPr>
          <p:cNvPr id="375823" name="Rectangle 15"/>
          <p:cNvSpPr>
            <a:spLocks noChangeArrowheads="1"/>
          </p:cNvSpPr>
          <p:nvPr/>
        </p:nvSpPr>
        <p:spPr bwMode="blackWhite">
          <a:xfrm>
            <a:off x="1905000" y="4017963"/>
            <a:ext cx="1954213" cy="1036637"/>
          </a:xfrm>
          <a:prstGeom prst="rect">
            <a:avLst/>
          </a:prstGeom>
          <a:solidFill>
            <a:srgbClr val="FFFF00"/>
          </a:solidFill>
          <a:ln w="28575">
            <a:solidFill>
              <a:srgbClr val="000000"/>
            </a:solidFill>
            <a:miter lim="800000"/>
            <a:headEnd/>
            <a:tailEnd/>
          </a:ln>
          <a:effectLst/>
        </p:spPr>
        <p:txBody>
          <a:bodyPr wrap="none" anchor="ctr"/>
          <a:lstStyle/>
          <a:p>
            <a:endParaRPr lang="en-US"/>
          </a:p>
        </p:txBody>
      </p:sp>
      <p:sp>
        <p:nvSpPr>
          <p:cNvPr id="375824" name="Rectangle 16"/>
          <p:cNvSpPr>
            <a:spLocks noChangeArrowheads="1"/>
          </p:cNvSpPr>
          <p:nvPr/>
        </p:nvSpPr>
        <p:spPr bwMode="auto">
          <a:xfrm>
            <a:off x="1881188" y="4016375"/>
            <a:ext cx="1390650" cy="366713"/>
          </a:xfrm>
          <a:prstGeom prst="rect">
            <a:avLst/>
          </a:prstGeom>
          <a:noFill/>
          <a:ln w="9525">
            <a:noFill/>
            <a:miter lim="800000"/>
            <a:headEnd/>
            <a:tailEnd/>
          </a:ln>
          <a:effectLst/>
        </p:spPr>
        <p:txBody>
          <a:bodyPr wrap="none" lIns="92075" tIns="46038" rIns="92075" bIns="46038">
            <a:spAutoFit/>
          </a:bodyPr>
          <a:lstStyle/>
          <a:p>
            <a:pPr algn="l" eaLnBrk="0" hangingPunct="0">
              <a:spcBef>
                <a:spcPct val="0"/>
              </a:spcBef>
              <a:buClrTx/>
              <a:buFontTx/>
              <a:buNone/>
            </a:pPr>
            <a:r>
              <a:rPr lang="en-US">
                <a:solidFill>
                  <a:srgbClr val="000000"/>
                </a:solidFill>
              </a:rPr>
              <a:t>Main query</a:t>
            </a:r>
          </a:p>
        </p:txBody>
      </p:sp>
      <p:sp>
        <p:nvSpPr>
          <p:cNvPr id="375825" name="Rectangle 17"/>
          <p:cNvSpPr>
            <a:spLocks noChangeArrowheads="1"/>
          </p:cNvSpPr>
          <p:nvPr/>
        </p:nvSpPr>
        <p:spPr bwMode="blackWhite">
          <a:xfrm>
            <a:off x="2276475" y="4460875"/>
            <a:ext cx="1535113" cy="550863"/>
          </a:xfrm>
          <a:prstGeom prst="rect">
            <a:avLst/>
          </a:prstGeom>
          <a:solidFill>
            <a:srgbClr val="FFCC99"/>
          </a:solidFill>
          <a:ln w="28575">
            <a:solidFill>
              <a:schemeClr val="tx1"/>
            </a:solidFill>
            <a:miter lim="800000"/>
            <a:headEnd/>
            <a:tailEnd/>
          </a:ln>
          <a:effectLst/>
        </p:spPr>
        <p:txBody>
          <a:bodyPr wrap="none" anchor="ctr"/>
          <a:lstStyle/>
          <a:p>
            <a:pPr defTabSz="228600"/>
            <a:r>
              <a:rPr lang="en-US">
                <a:solidFill>
                  <a:srgbClr val="000000"/>
                </a:solidFill>
              </a:rPr>
              <a:t>Subquery</a:t>
            </a:r>
          </a:p>
        </p:txBody>
      </p:sp>
      <p:sp>
        <p:nvSpPr>
          <p:cNvPr id="375827" name="Rectangle 19"/>
          <p:cNvSpPr>
            <a:spLocks noChangeArrowheads="1"/>
          </p:cNvSpPr>
          <p:nvPr/>
        </p:nvSpPr>
        <p:spPr bwMode="auto">
          <a:xfrm>
            <a:off x="5378450" y="4518025"/>
            <a:ext cx="282575" cy="519113"/>
          </a:xfrm>
          <a:prstGeom prst="rect">
            <a:avLst/>
          </a:prstGeom>
          <a:noFill/>
          <a:ln w="9525">
            <a:noFill/>
            <a:miter lim="800000"/>
            <a:headEnd/>
            <a:tailEnd/>
          </a:ln>
          <a:effectLst/>
        </p:spPr>
        <p:txBody>
          <a:bodyPr wrap="none" lIns="92075" tIns="46038" rIns="92075" bIns="46038">
            <a:spAutoFit/>
          </a:bodyPr>
          <a:lstStyle/>
          <a:p>
            <a:pPr algn="l" defTabSz="822325" eaLnBrk="0" hangingPunct="0">
              <a:spcBef>
                <a:spcPct val="50000"/>
              </a:spcBef>
              <a:buClrTx/>
              <a:buFontTx/>
              <a:buNone/>
            </a:pPr>
            <a:r>
              <a:rPr lang="en-US" sz="2800">
                <a:solidFill>
                  <a:srgbClr val="D3EAF8"/>
                </a:solidFill>
                <a:effectLst>
                  <a:outerShdw blurRad="38100" dist="38100" dir="2700000" algn="tl">
                    <a:srgbClr val="C0C0C0"/>
                  </a:outerShdw>
                </a:effectLst>
              </a:rPr>
              <a:t> </a:t>
            </a:r>
          </a:p>
        </p:txBody>
      </p:sp>
      <p:sp>
        <p:nvSpPr>
          <p:cNvPr id="375828" name="Line 20"/>
          <p:cNvSpPr>
            <a:spLocks noChangeShapeType="1"/>
          </p:cNvSpPr>
          <p:nvPr/>
        </p:nvSpPr>
        <p:spPr bwMode="auto">
          <a:xfrm>
            <a:off x="3708400" y="4773613"/>
            <a:ext cx="2139950" cy="0"/>
          </a:xfrm>
          <a:prstGeom prst="line">
            <a:avLst/>
          </a:prstGeom>
          <a:noFill/>
          <a:ln w="28575">
            <a:solidFill>
              <a:schemeClr val="tx1"/>
            </a:solidFill>
            <a:round/>
            <a:headEnd type="none" w="sm" len="sm"/>
            <a:tailEnd type="triangle" w="sm" len="sm"/>
          </a:ln>
          <a:effectLst/>
        </p:spPr>
        <p:txBody>
          <a:bodyPr/>
          <a:lstStyle/>
          <a:p>
            <a:endParaRPr lang="en-US"/>
          </a:p>
        </p:txBody>
      </p:sp>
      <p:sp>
        <p:nvSpPr>
          <p:cNvPr id="375829" name="Rectangle 21"/>
          <p:cNvSpPr>
            <a:spLocks noChangeArrowheads="1"/>
          </p:cNvSpPr>
          <p:nvPr/>
        </p:nvSpPr>
        <p:spPr bwMode="auto">
          <a:xfrm>
            <a:off x="4292600" y="4383088"/>
            <a:ext cx="971550" cy="366712"/>
          </a:xfrm>
          <a:prstGeom prst="rect">
            <a:avLst/>
          </a:prstGeom>
          <a:noFill/>
          <a:ln w="9525">
            <a:noFill/>
            <a:miter lim="800000"/>
            <a:headEnd/>
            <a:tailEnd/>
          </a:ln>
          <a:effectLst/>
        </p:spPr>
        <p:txBody>
          <a:bodyPr wrap="none" lIns="92075" tIns="46038" rIns="92075" bIns="46038">
            <a:spAutoFit/>
          </a:bodyPr>
          <a:lstStyle/>
          <a:p>
            <a:pPr algn="l" defTabSz="822325" eaLnBrk="0" hangingPunct="0">
              <a:spcBef>
                <a:spcPct val="50000"/>
              </a:spcBef>
              <a:buClrTx/>
              <a:buFontTx/>
              <a:buNone/>
            </a:pPr>
            <a:r>
              <a:rPr lang="en-US"/>
              <a:t>returns</a:t>
            </a:r>
          </a:p>
        </p:txBody>
      </p:sp>
    </p:spTree>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7868" name="Rectangle 12"/>
          <p:cNvSpPr>
            <a:spLocks noGrp="1" noChangeArrowheads="1"/>
          </p:cNvSpPr>
          <p:nvPr>
            <p:ph type="title"/>
          </p:nvPr>
        </p:nvSpPr>
        <p:spPr/>
        <p:txBody>
          <a:bodyPr/>
          <a:lstStyle/>
          <a:p>
            <a:r>
              <a:rPr lang="en-US"/>
              <a:t>Single-Row Subqueries</a:t>
            </a:r>
          </a:p>
        </p:txBody>
      </p:sp>
      <p:sp>
        <p:nvSpPr>
          <p:cNvPr id="377869" name="Rectangle 13"/>
          <p:cNvSpPr>
            <a:spLocks noGrp="1" noChangeArrowheads="1"/>
          </p:cNvSpPr>
          <p:nvPr>
            <p:ph type="body" idx="1"/>
          </p:nvPr>
        </p:nvSpPr>
        <p:spPr>
          <a:xfrm>
            <a:off x="863600" y="1816100"/>
            <a:ext cx="7366000" cy="762000"/>
          </a:xfrm>
        </p:spPr>
        <p:txBody>
          <a:bodyPr/>
          <a:lstStyle/>
          <a:p>
            <a:pPr lvl="1"/>
            <a:r>
              <a:rPr lang="en-US"/>
              <a:t>Return only one row</a:t>
            </a:r>
          </a:p>
          <a:p>
            <a:pPr lvl="1"/>
            <a:r>
              <a:rPr lang="en-US"/>
              <a:t>Use single-row comparison operators</a:t>
            </a:r>
          </a:p>
        </p:txBody>
      </p:sp>
      <p:graphicFrame>
        <p:nvGraphicFramePr>
          <p:cNvPr id="377991" name="Group 135"/>
          <p:cNvGraphicFramePr>
            <a:graphicFrameLocks noGrp="1"/>
          </p:cNvGraphicFramePr>
          <p:nvPr/>
        </p:nvGraphicFramePr>
        <p:xfrm>
          <a:off x="2422525" y="2733675"/>
          <a:ext cx="4194175" cy="2889504"/>
        </p:xfrm>
        <a:graphic>
          <a:graphicData uri="http://schemas.openxmlformats.org/drawingml/2006/table">
            <a:tbl>
              <a:tblPr/>
              <a:tblGrid>
                <a:gridCol w="1238250"/>
                <a:gridCol w="2955925"/>
              </a:tblGrid>
              <a:tr h="312738">
                <a:tc>
                  <a:txBody>
                    <a:bodyPr/>
                    <a:lstStyle/>
                    <a:p>
                      <a:pPr marL="0" marR="0" lvl="0" indent="0" algn="l" defTabSz="228600" rtl="0" eaLnBrk="1" fontAlgn="base" latinLnBrk="0" hangingPunct="1">
                        <a:lnSpc>
                          <a:spcPct val="100000"/>
                        </a:lnSpc>
                        <a:spcBef>
                          <a:spcPct val="20000"/>
                        </a:spcBef>
                        <a:spcAft>
                          <a:spcPct val="0"/>
                        </a:spcAft>
                        <a:buClr>
                          <a:srgbClr val="000000"/>
                        </a:buClr>
                        <a:buSzTx/>
                        <a:buFont typeface="Arial" charset="0"/>
                        <a:buNone/>
                        <a:tabLst/>
                      </a:pPr>
                      <a:r>
                        <a:rPr kumimoji="0" lang="en-US" sz="1800" b="1" i="0" u="none" strike="noStrike" cap="none" normalizeH="0" baseline="0" smtClean="0">
                          <a:ln>
                            <a:noFill/>
                          </a:ln>
                          <a:solidFill>
                            <a:schemeClr val="tx1"/>
                          </a:solidFill>
                          <a:effectLst/>
                          <a:latin typeface="Arial" charset="0"/>
                        </a:rPr>
                        <a:t>Operator</a:t>
                      </a:r>
                    </a:p>
                  </a:txBody>
                  <a:tcPr horzOverflow="overflow">
                    <a:lnL w="28575"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57150" cap="flat" cmpd="sng" algn="ctr">
                      <a:solidFill>
                        <a:schemeClr val="tx1"/>
                      </a:solidFill>
                      <a:prstDash val="solid"/>
                      <a:round/>
                      <a:headEnd type="none" w="sm" len="sm"/>
                      <a:tailEnd type="none" w="sm" len="sm"/>
                    </a:lnB>
                    <a:lnTlToBr>
                      <a:noFill/>
                    </a:lnTlToBr>
                    <a:lnBlToTr>
                      <a:noFill/>
                    </a:lnBlToTr>
                    <a:solidFill>
                      <a:srgbClr val="99CCFF"/>
                    </a:solidFill>
                  </a:tcPr>
                </a:tc>
                <a:tc>
                  <a:txBody>
                    <a:bodyPr/>
                    <a:lstStyle/>
                    <a:p>
                      <a:pPr marL="0" marR="0" lvl="0" indent="0" algn="l" defTabSz="228600" rtl="0" eaLnBrk="1" fontAlgn="base" latinLnBrk="0" hangingPunct="1">
                        <a:lnSpc>
                          <a:spcPct val="100000"/>
                        </a:lnSpc>
                        <a:spcBef>
                          <a:spcPct val="20000"/>
                        </a:spcBef>
                        <a:spcAft>
                          <a:spcPct val="0"/>
                        </a:spcAft>
                        <a:buClr>
                          <a:srgbClr val="000000"/>
                        </a:buClr>
                        <a:buSzTx/>
                        <a:buFont typeface="Arial" charset="0"/>
                        <a:buNone/>
                        <a:tabLst/>
                      </a:pPr>
                      <a:r>
                        <a:rPr kumimoji="0" lang="en-US" sz="1800" b="1" i="0" u="none" strike="noStrike" cap="none" normalizeH="0" baseline="0" smtClean="0">
                          <a:ln>
                            <a:noFill/>
                          </a:ln>
                          <a:solidFill>
                            <a:schemeClr val="tx1"/>
                          </a:solidFill>
                          <a:effectLst/>
                          <a:latin typeface="Arial" charset="0"/>
                        </a:rPr>
                        <a:t>Meaning</a:t>
                      </a:r>
                    </a:p>
                  </a:txBody>
                  <a:tcPr horzOverflow="overflow">
                    <a:lnL w="28575"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57150" cap="flat" cmpd="sng" algn="ctr">
                      <a:solidFill>
                        <a:schemeClr val="tx1"/>
                      </a:solidFill>
                      <a:prstDash val="solid"/>
                      <a:round/>
                      <a:headEnd type="none" w="sm" len="sm"/>
                      <a:tailEnd type="none" w="sm" len="sm"/>
                    </a:lnB>
                    <a:lnTlToBr>
                      <a:noFill/>
                    </a:lnTlToBr>
                    <a:lnBlToTr>
                      <a:noFill/>
                    </a:lnBlToTr>
                    <a:solidFill>
                      <a:srgbClr val="99CCFF"/>
                    </a:solidFill>
                  </a:tcPr>
                </a:tc>
              </a:tr>
              <a:tr h="382588">
                <a:tc>
                  <a:txBody>
                    <a:bodyPr/>
                    <a:lstStyle/>
                    <a:p>
                      <a:pPr marL="0" marR="0" lvl="0" indent="0" algn="l" defTabSz="228600" rtl="0" eaLnBrk="0" fontAlgn="base" latinLnBrk="0" hangingPunct="0">
                        <a:lnSpc>
                          <a:spcPct val="95000"/>
                        </a:lnSpc>
                        <a:spcBef>
                          <a:spcPct val="35000"/>
                        </a:spcBef>
                        <a:spcAft>
                          <a:spcPct val="0"/>
                        </a:spcAft>
                        <a:buClrTx/>
                        <a:buSzTx/>
                        <a:buFontTx/>
                        <a:buNone/>
                        <a:tabLst/>
                      </a:pPr>
                      <a:r>
                        <a:rPr kumimoji="0" lang="en-US" sz="1800" b="1" i="0" u="none" strike="noStrike" cap="none" normalizeH="0" baseline="0" smtClean="0">
                          <a:ln>
                            <a:noFill/>
                          </a:ln>
                          <a:solidFill>
                            <a:srgbClr val="000000"/>
                          </a:solidFill>
                          <a:effectLst/>
                          <a:latin typeface="Courier New" pitchFamily="49" charset="0"/>
                        </a:rPr>
                        <a:t>  =</a:t>
                      </a:r>
                    </a:p>
                  </a:txBody>
                  <a:tcPr horzOverflow="overflow">
                    <a:lnL w="28575"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5715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solidFill>
                      <a:srgbClr val="99CCFF"/>
                    </a:solidFill>
                  </a:tcPr>
                </a:tc>
                <a:tc>
                  <a:txBody>
                    <a:bodyPr/>
                    <a:lstStyle/>
                    <a:p>
                      <a:pPr marL="0" marR="0" lvl="0" indent="0" algn="l" defTabSz="228600" rtl="0" eaLnBrk="0" fontAlgn="base" latinLnBrk="0" hangingPunct="0">
                        <a:lnSpc>
                          <a:spcPct val="120000"/>
                        </a:lnSpc>
                        <a:spcBef>
                          <a:spcPct val="60000"/>
                        </a:spcBef>
                        <a:spcAft>
                          <a:spcPct val="0"/>
                        </a:spcAft>
                        <a:buClrTx/>
                        <a:buSzTx/>
                        <a:buFontTx/>
                        <a:buNone/>
                        <a:tabLst/>
                      </a:pPr>
                      <a:r>
                        <a:rPr kumimoji="0" lang="en-US" sz="1800" b="1" i="0" u="none" strike="noStrike" cap="none" normalizeH="0" baseline="0" smtClean="0">
                          <a:ln>
                            <a:noFill/>
                          </a:ln>
                          <a:solidFill>
                            <a:srgbClr val="000000"/>
                          </a:solidFill>
                          <a:effectLst/>
                          <a:latin typeface="Arial" charset="0"/>
                        </a:rPr>
                        <a:t>Equal to</a:t>
                      </a:r>
                    </a:p>
                  </a:txBody>
                  <a:tcPr horzOverflow="overflow">
                    <a:lnL w="28575"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5715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solidFill>
                      <a:srgbClr val="99CCFF"/>
                    </a:solidFill>
                  </a:tcPr>
                </a:tc>
              </a:tr>
              <a:tr h="382588">
                <a:tc>
                  <a:txBody>
                    <a:bodyPr/>
                    <a:lstStyle/>
                    <a:p>
                      <a:pPr marL="0" marR="0" lvl="0" indent="0" algn="l" defTabSz="228600" rtl="0" eaLnBrk="0" fontAlgn="base" latinLnBrk="0" hangingPunct="0">
                        <a:lnSpc>
                          <a:spcPct val="95000"/>
                        </a:lnSpc>
                        <a:spcBef>
                          <a:spcPct val="35000"/>
                        </a:spcBef>
                        <a:spcAft>
                          <a:spcPct val="0"/>
                        </a:spcAft>
                        <a:buClrTx/>
                        <a:buSzTx/>
                        <a:buFontTx/>
                        <a:buNone/>
                        <a:tabLst/>
                      </a:pPr>
                      <a:r>
                        <a:rPr kumimoji="0" lang="en-US" sz="1800" b="1" i="0" u="none" strike="noStrike" cap="none" normalizeH="0" baseline="0" smtClean="0">
                          <a:ln>
                            <a:noFill/>
                          </a:ln>
                          <a:solidFill>
                            <a:srgbClr val="000000"/>
                          </a:solidFill>
                          <a:effectLst/>
                          <a:latin typeface="Courier New" pitchFamily="49" charset="0"/>
                        </a:rPr>
                        <a:t>  &gt;</a:t>
                      </a:r>
                    </a:p>
                  </a:txBody>
                  <a:tcPr horzOverflow="overflow">
                    <a:lnL w="28575"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solidFill>
                      <a:srgbClr val="99CCFF"/>
                    </a:solidFill>
                  </a:tcPr>
                </a:tc>
                <a:tc>
                  <a:txBody>
                    <a:bodyPr/>
                    <a:lstStyle/>
                    <a:p>
                      <a:pPr marL="0" marR="0" lvl="0" indent="0" algn="l" defTabSz="228600" rtl="0" eaLnBrk="0" fontAlgn="base" latinLnBrk="0" hangingPunct="0">
                        <a:lnSpc>
                          <a:spcPct val="120000"/>
                        </a:lnSpc>
                        <a:spcBef>
                          <a:spcPct val="60000"/>
                        </a:spcBef>
                        <a:spcAft>
                          <a:spcPct val="0"/>
                        </a:spcAft>
                        <a:buClrTx/>
                        <a:buSzTx/>
                        <a:buFontTx/>
                        <a:buNone/>
                        <a:tabLst/>
                      </a:pPr>
                      <a:r>
                        <a:rPr kumimoji="0" lang="en-US" sz="1800" b="1" i="0" u="none" strike="noStrike" cap="none" normalizeH="0" baseline="0" smtClean="0">
                          <a:ln>
                            <a:noFill/>
                          </a:ln>
                          <a:solidFill>
                            <a:srgbClr val="000000"/>
                          </a:solidFill>
                          <a:effectLst/>
                          <a:latin typeface="Arial" charset="0"/>
                        </a:rPr>
                        <a:t>Greater than </a:t>
                      </a:r>
                    </a:p>
                  </a:txBody>
                  <a:tcPr horzOverflow="overflow">
                    <a:lnL w="28575"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solidFill>
                      <a:srgbClr val="99CCFF"/>
                    </a:solidFill>
                  </a:tcPr>
                </a:tc>
              </a:tr>
              <a:tr h="312738">
                <a:tc>
                  <a:txBody>
                    <a:bodyPr/>
                    <a:lstStyle/>
                    <a:p>
                      <a:pPr marL="0" marR="0" lvl="0" indent="0" algn="l" defTabSz="228600" rtl="0" eaLnBrk="0" fontAlgn="base" latinLnBrk="0" hangingPunct="0">
                        <a:lnSpc>
                          <a:spcPct val="95000"/>
                        </a:lnSpc>
                        <a:spcBef>
                          <a:spcPct val="35000"/>
                        </a:spcBef>
                        <a:spcAft>
                          <a:spcPct val="0"/>
                        </a:spcAft>
                        <a:buClrTx/>
                        <a:buSzTx/>
                        <a:buFontTx/>
                        <a:buNone/>
                        <a:tabLst/>
                      </a:pPr>
                      <a:r>
                        <a:rPr kumimoji="0" lang="en-US" sz="1800" b="1" i="0" u="none" strike="noStrike" cap="none" normalizeH="0" baseline="0" smtClean="0">
                          <a:ln>
                            <a:noFill/>
                          </a:ln>
                          <a:solidFill>
                            <a:srgbClr val="000000"/>
                          </a:solidFill>
                          <a:effectLst/>
                          <a:latin typeface="Courier New" pitchFamily="49" charset="0"/>
                        </a:rPr>
                        <a:t>  &gt;=</a:t>
                      </a:r>
                    </a:p>
                  </a:txBody>
                  <a:tcPr horzOverflow="overflow">
                    <a:lnL w="28575"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solidFill>
                      <a:srgbClr val="99CCFF"/>
                    </a:solidFill>
                  </a:tcPr>
                </a:tc>
                <a:tc>
                  <a:txBody>
                    <a:bodyPr/>
                    <a:lstStyle/>
                    <a:p>
                      <a:pPr marL="0" marR="0" lvl="0" indent="0" algn="l" defTabSz="228600" rtl="0" eaLnBrk="0" fontAlgn="base" latinLnBrk="0" hangingPunct="0">
                        <a:lnSpc>
                          <a:spcPct val="120000"/>
                        </a:lnSpc>
                        <a:spcBef>
                          <a:spcPct val="60000"/>
                        </a:spcBef>
                        <a:spcAft>
                          <a:spcPct val="0"/>
                        </a:spcAft>
                        <a:buClrTx/>
                        <a:buSzTx/>
                        <a:buFontTx/>
                        <a:buNone/>
                        <a:tabLst/>
                      </a:pPr>
                      <a:r>
                        <a:rPr kumimoji="0" lang="en-US" sz="1800" b="1" i="0" u="none" strike="noStrike" cap="none" normalizeH="0" baseline="0" smtClean="0">
                          <a:ln>
                            <a:noFill/>
                          </a:ln>
                          <a:solidFill>
                            <a:srgbClr val="000000"/>
                          </a:solidFill>
                          <a:effectLst/>
                          <a:latin typeface="Arial" charset="0"/>
                        </a:rPr>
                        <a:t>Greater than or equal to </a:t>
                      </a:r>
                    </a:p>
                  </a:txBody>
                  <a:tcPr horzOverflow="overflow">
                    <a:lnL w="28575"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solidFill>
                      <a:srgbClr val="99CCFF"/>
                    </a:solidFill>
                  </a:tcPr>
                </a:tc>
              </a:tr>
              <a:tr h="312738">
                <a:tc>
                  <a:txBody>
                    <a:bodyPr/>
                    <a:lstStyle/>
                    <a:p>
                      <a:pPr marL="0" marR="0" lvl="0" indent="0" algn="l" defTabSz="228600" rtl="0" eaLnBrk="0" fontAlgn="base" latinLnBrk="0" hangingPunct="0">
                        <a:lnSpc>
                          <a:spcPct val="95000"/>
                        </a:lnSpc>
                        <a:spcBef>
                          <a:spcPct val="35000"/>
                        </a:spcBef>
                        <a:spcAft>
                          <a:spcPct val="0"/>
                        </a:spcAft>
                        <a:buClrTx/>
                        <a:buSzTx/>
                        <a:buFontTx/>
                        <a:buNone/>
                        <a:tabLst/>
                      </a:pPr>
                      <a:r>
                        <a:rPr kumimoji="0" lang="en-US" sz="1800" b="1" i="0" u="none" strike="noStrike" cap="none" normalizeH="0" baseline="0" smtClean="0">
                          <a:ln>
                            <a:noFill/>
                          </a:ln>
                          <a:solidFill>
                            <a:srgbClr val="000000"/>
                          </a:solidFill>
                          <a:effectLst/>
                          <a:latin typeface="Courier New" pitchFamily="49" charset="0"/>
                        </a:rPr>
                        <a:t>  &lt;</a:t>
                      </a:r>
                    </a:p>
                  </a:txBody>
                  <a:tcPr horzOverflow="overflow">
                    <a:lnL w="28575"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solidFill>
                      <a:srgbClr val="99CCFF"/>
                    </a:solidFill>
                  </a:tcPr>
                </a:tc>
                <a:tc>
                  <a:txBody>
                    <a:bodyPr/>
                    <a:lstStyle/>
                    <a:p>
                      <a:pPr marL="0" marR="0" lvl="0" indent="0" algn="l" defTabSz="228600" rtl="0" eaLnBrk="0" fontAlgn="base" latinLnBrk="0" hangingPunct="0">
                        <a:lnSpc>
                          <a:spcPct val="120000"/>
                        </a:lnSpc>
                        <a:spcBef>
                          <a:spcPct val="60000"/>
                        </a:spcBef>
                        <a:spcAft>
                          <a:spcPct val="0"/>
                        </a:spcAft>
                        <a:buClrTx/>
                        <a:buSzTx/>
                        <a:buFontTx/>
                        <a:buNone/>
                        <a:tabLst/>
                      </a:pPr>
                      <a:r>
                        <a:rPr kumimoji="0" lang="en-US" sz="1800" b="1" i="0" u="none" strike="noStrike" cap="none" normalizeH="0" baseline="0" smtClean="0">
                          <a:ln>
                            <a:noFill/>
                          </a:ln>
                          <a:solidFill>
                            <a:srgbClr val="000000"/>
                          </a:solidFill>
                          <a:effectLst/>
                          <a:latin typeface="Arial" charset="0"/>
                        </a:rPr>
                        <a:t>Less than </a:t>
                      </a:r>
                    </a:p>
                  </a:txBody>
                  <a:tcPr horzOverflow="overflow">
                    <a:lnL w="28575"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solidFill>
                      <a:srgbClr val="99CCFF"/>
                    </a:solidFill>
                  </a:tcPr>
                </a:tc>
              </a:tr>
              <a:tr h="312738">
                <a:tc>
                  <a:txBody>
                    <a:bodyPr/>
                    <a:lstStyle/>
                    <a:p>
                      <a:pPr marL="0" marR="0" lvl="0" indent="0" algn="l" defTabSz="228600" rtl="0" eaLnBrk="0" fontAlgn="base" latinLnBrk="0" hangingPunct="0">
                        <a:lnSpc>
                          <a:spcPct val="95000"/>
                        </a:lnSpc>
                        <a:spcBef>
                          <a:spcPct val="35000"/>
                        </a:spcBef>
                        <a:spcAft>
                          <a:spcPct val="0"/>
                        </a:spcAft>
                        <a:buClrTx/>
                        <a:buSzTx/>
                        <a:buFontTx/>
                        <a:buNone/>
                        <a:tabLst/>
                      </a:pPr>
                      <a:r>
                        <a:rPr kumimoji="0" lang="en-US" sz="1800" b="1" i="0" u="none" strike="noStrike" cap="none" normalizeH="0" baseline="0" smtClean="0">
                          <a:ln>
                            <a:noFill/>
                          </a:ln>
                          <a:solidFill>
                            <a:srgbClr val="000000"/>
                          </a:solidFill>
                          <a:effectLst/>
                          <a:latin typeface="Courier New" pitchFamily="49" charset="0"/>
                        </a:rPr>
                        <a:t>  &lt;=</a:t>
                      </a:r>
                    </a:p>
                  </a:txBody>
                  <a:tcPr horzOverflow="overflow">
                    <a:lnL w="28575"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solidFill>
                      <a:srgbClr val="99CCFF"/>
                    </a:solidFill>
                  </a:tcPr>
                </a:tc>
                <a:tc>
                  <a:txBody>
                    <a:bodyPr/>
                    <a:lstStyle/>
                    <a:p>
                      <a:pPr marL="0" marR="0" lvl="0" indent="0" algn="l" defTabSz="228600" rtl="0" eaLnBrk="0" fontAlgn="base" latinLnBrk="0" hangingPunct="0">
                        <a:lnSpc>
                          <a:spcPct val="120000"/>
                        </a:lnSpc>
                        <a:spcBef>
                          <a:spcPct val="60000"/>
                        </a:spcBef>
                        <a:spcAft>
                          <a:spcPct val="0"/>
                        </a:spcAft>
                        <a:buClrTx/>
                        <a:buSzTx/>
                        <a:buFontTx/>
                        <a:buNone/>
                        <a:tabLst/>
                      </a:pPr>
                      <a:r>
                        <a:rPr kumimoji="0" lang="en-US" sz="1800" b="1" i="0" u="none" strike="noStrike" cap="none" normalizeH="0" baseline="0" smtClean="0">
                          <a:ln>
                            <a:noFill/>
                          </a:ln>
                          <a:solidFill>
                            <a:srgbClr val="000000"/>
                          </a:solidFill>
                          <a:effectLst/>
                          <a:latin typeface="Arial" charset="0"/>
                        </a:rPr>
                        <a:t>Less than or equal to</a:t>
                      </a:r>
                    </a:p>
                  </a:txBody>
                  <a:tcPr horzOverflow="overflow">
                    <a:lnL w="28575"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solidFill>
                      <a:srgbClr val="99CCFF"/>
                    </a:solidFill>
                  </a:tcPr>
                </a:tc>
              </a:tr>
              <a:tr h="312738">
                <a:tc>
                  <a:txBody>
                    <a:bodyPr/>
                    <a:lstStyle/>
                    <a:p>
                      <a:pPr marL="0" marR="0" lvl="0" indent="0" algn="l" defTabSz="228600" rtl="0" eaLnBrk="0" fontAlgn="base" latinLnBrk="0" hangingPunct="0">
                        <a:lnSpc>
                          <a:spcPct val="95000"/>
                        </a:lnSpc>
                        <a:spcBef>
                          <a:spcPct val="35000"/>
                        </a:spcBef>
                        <a:spcAft>
                          <a:spcPct val="0"/>
                        </a:spcAft>
                        <a:buClrTx/>
                        <a:buSzTx/>
                        <a:buFontTx/>
                        <a:buNone/>
                        <a:tabLst/>
                      </a:pPr>
                      <a:r>
                        <a:rPr kumimoji="0" lang="en-US" sz="1800" b="1" i="0" u="none" strike="noStrike" cap="none" normalizeH="0" baseline="0" smtClean="0">
                          <a:ln>
                            <a:noFill/>
                          </a:ln>
                          <a:solidFill>
                            <a:srgbClr val="000000"/>
                          </a:solidFill>
                          <a:effectLst/>
                          <a:latin typeface="Courier New" pitchFamily="49" charset="0"/>
                        </a:rPr>
                        <a:t>  &lt;&gt;</a:t>
                      </a:r>
                    </a:p>
                  </a:txBody>
                  <a:tcPr horzOverflow="overflow">
                    <a:lnL w="28575"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solidFill>
                      <a:srgbClr val="99CCFF"/>
                    </a:solidFill>
                  </a:tcPr>
                </a:tc>
                <a:tc>
                  <a:txBody>
                    <a:bodyPr/>
                    <a:lstStyle/>
                    <a:p>
                      <a:pPr marL="0" marR="0" lvl="0" indent="0" algn="l" defTabSz="228600" rtl="0" eaLnBrk="0" fontAlgn="base" latinLnBrk="0" hangingPunct="0">
                        <a:lnSpc>
                          <a:spcPct val="120000"/>
                        </a:lnSpc>
                        <a:spcBef>
                          <a:spcPct val="60000"/>
                        </a:spcBef>
                        <a:spcAft>
                          <a:spcPct val="0"/>
                        </a:spcAft>
                        <a:buClrTx/>
                        <a:buSzTx/>
                        <a:buFontTx/>
                        <a:buNone/>
                        <a:tabLst/>
                      </a:pPr>
                      <a:r>
                        <a:rPr kumimoji="0" lang="en-US" sz="1800" b="1" i="0" u="none" strike="noStrike" cap="none" normalizeH="0" baseline="0" smtClean="0">
                          <a:ln>
                            <a:noFill/>
                          </a:ln>
                          <a:solidFill>
                            <a:srgbClr val="000000"/>
                          </a:solidFill>
                          <a:effectLst/>
                          <a:latin typeface="Arial" charset="0"/>
                        </a:rPr>
                        <a:t>Not equal to</a:t>
                      </a:r>
                    </a:p>
                  </a:txBody>
                  <a:tcPr horzOverflow="overflow">
                    <a:lnL w="28575"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solidFill>
                      <a:srgbClr val="99CCFF"/>
                    </a:solidFill>
                  </a:tcPr>
                </a:tc>
              </a:tr>
            </a:tbl>
          </a:graphicData>
        </a:graphic>
      </p:graphicFrame>
    </p:spTree>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9918" name="Rectangle 14"/>
          <p:cNvSpPr>
            <a:spLocks noChangeArrowheads="1"/>
          </p:cNvSpPr>
          <p:nvPr/>
        </p:nvSpPr>
        <p:spPr bwMode="blackGray">
          <a:xfrm>
            <a:off x="866775" y="1838325"/>
            <a:ext cx="7286625" cy="2870200"/>
          </a:xfrm>
          <a:prstGeom prst="rect">
            <a:avLst/>
          </a:prstGeom>
          <a:solidFill>
            <a:schemeClr val="accent1"/>
          </a:solidFill>
          <a:ln w="28575">
            <a:solidFill>
              <a:srgbClr val="000000"/>
            </a:solidFill>
            <a:miter lim="800000"/>
            <a:headEnd/>
            <a:tailEnd/>
          </a:ln>
          <a:effectLst/>
        </p:spPr>
        <p:txBody>
          <a:bodyPr wrap="none" lIns="92075" tIns="46038" rIns="92075" bIns="46038" anchor="ctr"/>
          <a:lstStyle/>
          <a:p>
            <a:pPr algn="l" eaLnBrk="0" hangingPunct="0">
              <a:spcBef>
                <a:spcPct val="0"/>
              </a:spcBef>
              <a:buClrTx/>
              <a:buFontTx/>
              <a:buNone/>
              <a:tabLst>
                <a:tab pos="1200150" algn="l"/>
              </a:tabLst>
            </a:pPr>
            <a:r>
              <a:rPr lang="en-US">
                <a:solidFill>
                  <a:srgbClr val="000000"/>
                </a:solidFill>
                <a:latin typeface="Courier New" pitchFamily="49" charset="0"/>
              </a:rPr>
              <a:t>SELECT last_name, job_id, salary</a:t>
            </a:r>
          </a:p>
          <a:p>
            <a:pPr algn="l" eaLnBrk="0" hangingPunct="0">
              <a:spcBef>
                <a:spcPct val="0"/>
              </a:spcBef>
              <a:buClrTx/>
              <a:buFontTx/>
              <a:buNone/>
              <a:tabLst>
                <a:tab pos="1200150" algn="l"/>
              </a:tabLst>
            </a:pPr>
            <a:r>
              <a:rPr lang="en-US">
                <a:solidFill>
                  <a:srgbClr val="000000"/>
                </a:solidFill>
                <a:latin typeface="Courier New" pitchFamily="49" charset="0"/>
              </a:rPr>
              <a:t>FROM   employees</a:t>
            </a:r>
          </a:p>
          <a:p>
            <a:pPr algn="l" eaLnBrk="0" hangingPunct="0">
              <a:spcBef>
                <a:spcPct val="0"/>
              </a:spcBef>
              <a:buClrTx/>
              <a:buFontTx/>
              <a:buNone/>
              <a:tabLst>
                <a:tab pos="1200150" algn="l"/>
              </a:tabLst>
            </a:pPr>
            <a:r>
              <a:rPr lang="en-US">
                <a:solidFill>
                  <a:srgbClr val="000000"/>
                </a:solidFill>
                <a:latin typeface="Courier New" pitchFamily="49" charset="0"/>
              </a:rPr>
              <a:t>WHERE  job_id =  </a:t>
            </a:r>
          </a:p>
          <a:p>
            <a:pPr algn="l" eaLnBrk="0" hangingPunct="0">
              <a:spcBef>
                <a:spcPct val="0"/>
              </a:spcBef>
              <a:buClrTx/>
              <a:buFontTx/>
              <a:buNone/>
              <a:tabLst>
                <a:tab pos="1200150" algn="l"/>
              </a:tabLst>
            </a:pPr>
            <a:r>
              <a:rPr lang="en-US">
                <a:solidFill>
                  <a:srgbClr val="000000"/>
                </a:solidFill>
                <a:latin typeface="Courier New" pitchFamily="49" charset="0"/>
              </a:rPr>
              <a:t>                (SELECT job_id</a:t>
            </a:r>
          </a:p>
          <a:p>
            <a:pPr algn="l" eaLnBrk="0" hangingPunct="0">
              <a:spcBef>
                <a:spcPct val="0"/>
              </a:spcBef>
              <a:buClrTx/>
              <a:buFontTx/>
              <a:buNone/>
              <a:tabLst>
                <a:tab pos="1200150" algn="l"/>
              </a:tabLst>
            </a:pPr>
            <a:r>
              <a:rPr lang="en-US">
                <a:solidFill>
                  <a:srgbClr val="000000"/>
                </a:solidFill>
                <a:latin typeface="Courier New" pitchFamily="49" charset="0"/>
              </a:rPr>
              <a:t>                 FROM   employees</a:t>
            </a:r>
          </a:p>
          <a:p>
            <a:pPr algn="l" eaLnBrk="0" hangingPunct="0">
              <a:spcBef>
                <a:spcPct val="0"/>
              </a:spcBef>
              <a:buClrTx/>
              <a:buFontTx/>
              <a:buNone/>
              <a:tabLst>
                <a:tab pos="1200150" algn="l"/>
              </a:tabLst>
            </a:pPr>
            <a:r>
              <a:rPr lang="en-US">
                <a:solidFill>
                  <a:srgbClr val="000000"/>
                </a:solidFill>
                <a:latin typeface="Courier New" pitchFamily="49" charset="0"/>
              </a:rPr>
              <a:t>                 WHERE  employee_id = 141)</a:t>
            </a:r>
          </a:p>
          <a:p>
            <a:pPr algn="l" eaLnBrk="0" hangingPunct="0">
              <a:spcBef>
                <a:spcPct val="0"/>
              </a:spcBef>
              <a:buClrTx/>
              <a:buFontTx/>
              <a:buNone/>
              <a:tabLst>
                <a:tab pos="1200150" algn="l"/>
              </a:tabLst>
            </a:pPr>
            <a:r>
              <a:rPr lang="en-US">
                <a:solidFill>
                  <a:srgbClr val="000000"/>
                </a:solidFill>
                <a:latin typeface="Courier New" pitchFamily="49" charset="0"/>
              </a:rPr>
              <a:t>AND    salary &gt;</a:t>
            </a:r>
          </a:p>
          <a:p>
            <a:pPr algn="l" eaLnBrk="0" hangingPunct="0">
              <a:spcBef>
                <a:spcPct val="0"/>
              </a:spcBef>
              <a:buClrTx/>
              <a:buFontTx/>
              <a:buNone/>
              <a:tabLst>
                <a:tab pos="1200150" algn="l"/>
              </a:tabLst>
            </a:pPr>
            <a:r>
              <a:rPr lang="en-US">
                <a:solidFill>
                  <a:srgbClr val="000000"/>
                </a:solidFill>
                <a:latin typeface="Courier New" pitchFamily="49" charset="0"/>
              </a:rPr>
              <a:t>                (SELECT salary</a:t>
            </a:r>
          </a:p>
          <a:p>
            <a:pPr algn="l" eaLnBrk="0" hangingPunct="0">
              <a:spcBef>
                <a:spcPct val="0"/>
              </a:spcBef>
              <a:buClrTx/>
              <a:buFontTx/>
              <a:buNone/>
              <a:tabLst>
                <a:tab pos="1200150" algn="l"/>
              </a:tabLst>
            </a:pPr>
            <a:r>
              <a:rPr lang="en-US">
                <a:solidFill>
                  <a:srgbClr val="000000"/>
                </a:solidFill>
                <a:latin typeface="Courier New" pitchFamily="49" charset="0"/>
              </a:rPr>
              <a:t>                 FROM   employees</a:t>
            </a:r>
          </a:p>
          <a:p>
            <a:pPr algn="l" eaLnBrk="0" hangingPunct="0">
              <a:spcBef>
                <a:spcPct val="0"/>
              </a:spcBef>
              <a:buClrTx/>
              <a:buFontTx/>
              <a:buNone/>
              <a:tabLst>
                <a:tab pos="1200150" algn="l"/>
              </a:tabLst>
            </a:pPr>
            <a:r>
              <a:rPr lang="en-US">
                <a:solidFill>
                  <a:srgbClr val="000000"/>
                </a:solidFill>
                <a:latin typeface="Courier New" pitchFamily="49" charset="0"/>
              </a:rPr>
              <a:t>                 WHERE  employee_id = 143);</a:t>
            </a:r>
          </a:p>
        </p:txBody>
      </p:sp>
      <p:sp>
        <p:nvSpPr>
          <p:cNvPr id="379908" name="Rectangle 4"/>
          <p:cNvSpPr>
            <a:spLocks noGrp="1" noChangeArrowheads="1"/>
          </p:cNvSpPr>
          <p:nvPr>
            <p:ph type="title"/>
          </p:nvPr>
        </p:nvSpPr>
        <p:spPr>
          <a:noFill/>
          <a:ln/>
        </p:spPr>
        <p:txBody>
          <a:bodyPr lIns="92075" tIns="46038" rIns="92075" bIns="46038"/>
          <a:lstStyle/>
          <a:p>
            <a:r>
              <a:rPr lang="en-US"/>
              <a:t>Executing Single-Row Subqueries</a:t>
            </a:r>
          </a:p>
        </p:txBody>
      </p:sp>
      <p:sp>
        <p:nvSpPr>
          <p:cNvPr id="379909" name="Rectangle 5"/>
          <p:cNvSpPr>
            <a:spLocks noChangeArrowheads="1"/>
          </p:cNvSpPr>
          <p:nvPr/>
        </p:nvSpPr>
        <p:spPr bwMode="auto">
          <a:xfrm>
            <a:off x="5003800" y="2287588"/>
            <a:ext cx="1252538" cy="385762"/>
          </a:xfrm>
          <a:prstGeom prst="rect">
            <a:avLst/>
          </a:prstGeom>
          <a:noFill/>
          <a:ln w="9525">
            <a:noFill/>
            <a:miter lim="800000"/>
            <a:headEnd/>
            <a:tailEnd/>
          </a:ln>
          <a:effectLst/>
        </p:spPr>
        <p:txBody>
          <a:bodyPr wrap="none" lIns="92075" tIns="46038" rIns="92075" bIns="46038">
            <a:spAutoFit/>
          </a:bodyPr>
          <a:lstStyle/>
          <a:p>
            <a:pPr eaLnBrk="0" hangingPunct="0">
              <a:lnSpc>
                <a:spcPct val="120000"/>
              </a:lnSpc>
              <a:spcBef>
                <a:spcPct val="60000"/>
              </a:spcBef>
              <a:buClrTx/>
              <a:buFontTx/>
              <a:buNone/>
            </a:pPr>
            <a:r>
              <a:rPr lang="en-US" sz="1600">
                <a:solidFill>
                  <a:srgbClr val="FF5050"/>
                </a:solidFill>
              </a:rPr>
              <a:t>ST_CLERK</a:t>
            </a:r>
          </a:p>
        </p:txBody>
      </p:sp>
      <p:sp>
        <p:nvSpPr>
          <p:cNvPr id="379910" name="Rectangle 6"/>
          <p:cNvSpPr>
            <a:spLocks noChangeArrowheads="1"/>
          </p:cNvSpPr>
          <p:nvPr/>
        </p:nvSpPr>
        <p:spPr bwMode="auto">
          <a:xfrm>
            <a:off x="5422900" y="3506788"/>
            <a:ext cx="636588" cy="385762"/>
          </a:xfrm>
          <a:prstGeom prst="rect">
            <a:avLst/>
          </a:prstGeom>
          <a:noFill/>
          <a:ln w="9525">
            <a:noFill/>
            <a:miter lim="800000"/>
            <a:headEnd/>
            <a:tailEnd/>
          </a:ln>
          <a:effectLst/>
        </p:spPr>
        <p:txBody>
          <a:bodyPr wrap="none" lIns="92075" tIns="46038" rIns="92075" bIns="46038">
            <a:spAutoFit/>
          </a:bodyPr>
          <a:lstStyle/>
          <a:p>
            <a:pPr eaLnBrk="0" hangingPunct="0">
              <a:lnSpc>
                <a:spcPct val="120000"/>
              </a:lnSpc>
              <a:spcBef>
                <a:spcPct val="60000"/>
              </a:spcBef>
              <a:buClrTx/>
              <a:buFontTx/>
              <a:buNone/>
            </a:pPr>
            <a:r>
              <a:rPr lang="en-US" sz="1600">
                <a:solidFill>
                  <a:srgbClr val="FF5050"/>
                </a:solidFill>
              </a:rPr>
              <a:t>2600</a:t>
            </a:r>
          </a:p>
        </p:txBody>
      </p:sp>
      <p:sp>
        <p:nvSpPr>
          <p:cNvPr id="379911" name="Rectangle 7"/>
          <p:cNvSpPr>
            <a:spLocks noChangeArrowheads="1"/>
          </p:cNvSpPr>
          <p:nvPr/>
        </p:nvSpPr>
        <p:spPr bwMode="auto">
          <a:xfrm>
            <a:off x="3067050" y="2716213"/>
            <a:ext cx="3600450" cy="884237"/>
          </a:xfrm>
          <a:prstGeom prst="rect">
            <a:avLst/>
          </a:prstGeom>
          <a:noFill/>
          <a:ln w="28575">
            <a:solidFill>
              <a:schemeClr val="hlink"/>
            </a:solidFill>
            <a:miter lim="800000"/>
            <a:headEnd/>
            <a:tailEnd/>
          </a:ln>
          <a:effectLst/>
        </p:spPr>
        <p:txBody>
          <a:bodyPr wrap="none" anchor="ctr"/>
          <a:lstStyle/>
          <a:p>
            <a:endParaRPr lang="en-US"/>
          </a:p>
        </p:txBody>
      </p:sp>
      <p:sp>
        <p:nvSpPr>
          <p:cNvPr id="379912" name="Rectangle 8"/>
          <p:cNvSpPr>
            <a:spLocks noChangeArrowheads="1"/>
          </p:cNvSpPr>
          <p:nvPr/>
        </p:nvSpPr>
        <p:spPr bwMode="auto">
          <a:xfrm>
            <a:off x="3087688" y="3816350"/>
            <a:ext cx="3587750" cy="808038"/>
          </a:xfrm>
          <a:prstGeom prst="rect">
            <a:avLst/>
          </a:prstGeom>
          <a:noFill/>
          <a:ln w="28575">
            <a:solidFill>
              <a:schemeClr val="hlink"/>
            </a:solidFill>
            <a:miter lim="800000"/>
            <a:headEnd/>
            <a:tailEnd/>
          </a:ln>
          <a:effectLst/>
        </p:spPr>
        <p:txBody>
          <a:bodyPr wrap="none" anchor="ctr"/>
          <a:lstStyle/>
          <a:p>
            <a:endParaRPr lang="en-US"/>
          </a:p>
        </p:txBody>
      </p:sp>
      <p:pic>
        <p:nvPicPr>
          <p:cNvPr id="379913" name="Picture 9"/>
          <p:cNvPicPr>
            <a:picLocks noChangeAspect="1" noChangeArrowheads="1"/>
          </p:cNvPicPr>
          <p:nvPr/>
        </p:nvPicPr>
        <p:blipFill>
          <a:blip r:embed="rId3" cstate="print"/>
          <a:srcRect/>
          <a:stretch>
            <a:fillRect/>
          </a:stretch>
        </p:blipFill>
        <p:spPr bwMode="gray">
          <a:xfrm>
            <a:off x="879475" y="5067300"/>
            <a:ext cx="7305675" cy="733425"/>
          </a:xfrm>
          <a:prstGeom prst="rect">
            <a:avLst/>
          </a:prstGeom>
          <a:noFill/>
          <a:ln w="25400">
            <a:noFill/>
            <a:miter lim="800000"/>
            <a:headEnd type="none" w="sm" len="sm"/>
            <a:tailEnd type="none" w="sm" len="sm"/>
          </a:ln>
          <a:effectLst/>
        </p:spPr>
      </p:pic>
      <p:sp>
        <p:nvSpPr>
          <p:cNvPr id="379919" name="Freeform 15"/>
          <p:cNvSpPr>
            <a:spLocks/>
          </p:cNvSpPr>
          <p:nvPr/>
        </p:nvSpPr>
        <p:spPr bwMode="auto">
          <a:xfrm rot="16200000" flipV="1">
            <a:off x="3952082" y="1766094"/>
            <a:ext cx="147637" cy="1730375"/>
          </a:xfrm>
          <a:custGeom>
            <a:avLst/>
            <a:gdLst/>
            <a:ahLst/>
            <a:cxnLst>
              <a:cxn ang="0">
                <a:pos x="0" y="0"/>
              </a:cxn>
              <a:cxn ang="0">
                <a:pos x="219" y="0"/>
              </a:cxn>
              <a:cxn ang="0">
                <a:pos x="219" y="410"/>
              </a:cxn>
            </a:cxnLst>
            <a:rect l="0" t="0" r="r" b="b"/>
            <a:pathLst>
              <a:path w="220" h="411">
                <a:moveTo>
                  <a:pt x="0" y="0"/>
                </a:moveTo>
                <a:lnTo>
                  <a:pt x="219" y="0"/>
                </a:lnTo>
                <a:lnTo>
                  <a:pt x="219" y="410"/>
                </a:lnTo>
              </a:path>
            </a:pathLst>
          </a:custGeom>
          <a:noFill/>
          <a:ln w="28575" cap="rnd" cmpd="sng">
            <a:solidFill>
              <a:schemeClr val="accent2"/>
            </a:solidFill>
            <a:prstDash val="solid"/>
            <a:round/>
            <a:headEnd type="none" w="sm" len="sm"/>
            <a:tailEnd type="triangle" w="sm" len="sm"/>
          </a:ln>
          <a:effectLst/>
        </p:spPr>
        <p:txBody>
          <a:bodyPr/>
          <a:lstStyle/>
          <a:p>
            <a:endParaRPr lang="en-US"/>
          </a:p>
        </p:txBody>
      </p:sp>
      <p:sp>
        <p:nvSpPr>
          <p:cNvPr id="379920" name="Freeform 16"/>
          <p:cNvSpPr>
            <a:spLocks/>
          </p:cNvSpPr>
          <p:nvPr/>
        </p:nvSpPr>
        <p:spPr bwMode="auto">
          <a:xfrm rot="16200000" flipV="1">
            <a:off x="3971132" y="2886869"/>
            <a:ext cx="109537" cy="1730375"/>
          </a:xfrm>
          <a:custGeom>
            <a:avLst/>
            <a:gdLst/>
            <a:ahLst/>
            <a:cxnLst>
              <a:cxn ang="0">
                <a:pos x="0" y="0"/>
              </a:cxn>
              <a:cxn ang="0">
                <a:pos x="219" y="0"/>
              </a:cxn>
              <a:cxn ang="0">
                <a:pos x="219" y="410"/>
              </a:cxn>
            </a:cxnLst>
            <a:rect l="0" t="0" r="r" b="b"/>
            <a:pathLst>
              <a:path w="220" h="411">
                <a:moveTo>
                  <a:pt x="0" y="0"/>
                </a:moveTo>
                <a:lnTo>
                  <a:pt x="219" y="0"/>
                </a:lnTo>
                <a:lnTo>
                  <a:pt x="219" y="410"/>
                </a:lnTo>
              </a:path>
            </a:pathLst>
          </a:custGeom>
          <a:noFill/>
          <a:ln w="28575" cap="rnd" cmpd="sng">
            <a:solidFill>
              <a:schemeClr val="accent2"/>
            </a:solidFill>
            <a:prstDash val="solid"/>
            <a:round/>
            <a:headEnd type="none" w="sm" len="sm"/>
            <a:tailEnd type="triangle" w="sm" len="sm"/>
          </a:ln>
          <a:effectLst/>
        </p:spPr>
        <p:txBody>
          <a:bodyPr/>
          <a:lstStyle/>
          <a:p>
            <a:endParaRPr lang="en-US"/>
          </a:p>
        </p:txBody>
      </p:sp>
    </p:spTree>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OU5_2">
  <a:themeElements>
    <a:clrScheme name="">
      <a:dk1>
        <a:srgbClr val="000000"/>
      </a:dk1>
      <a:lt1>
        <a:srgbClr val="FFFFFF"/>
      </a:lt1>
      <a:dk2>
        <a:srgbClr val="000000"/>
      </a:dk2>
      <a:lt2>
        <a:srgbClr val="000000"/>
      </a:lt2>
      <a:accent1>
        <a:srgbClr val="CCCCCC"/>
      </a:accent1>
      <a:accent2>
        <a:srgbClr val="FF0000"/>
      </a:accent2>
      <a:accent3>
        <a:srgbClr val="FFFFFF"/>
      </a:accent3>
      <a:accent4>
        <a:srgbClr val="000000"/>
      </a:accent4>
      <a:accent5>
        <a:srgbClr val="E2E2E2"/>
      </a:accent5>
      <a:accent6>
        <a:srgbClr val="E70000"/>
      </a:accent6>
      <a:hlink>
        <a:srgbClr val="FF0000"/>
      </a:hlink>
      <a:folHlink>
        <a:srgbClr val="999999"/>
      </a:folHlink>
    </a:clrScheme>
    <a:fontScheme name="OU5_2">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28575"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ctr" defTabSz="228600" rtl="0" eaLnBrk="1" fontAlgn="base" latinLnBrk="0" hangingPunct="1">
          <a:lnSpc>
            <a:spcPct val="100000"/>
          </a:lnSpc>
          <a:spcBef>
            <a:spcPct val="20000"/>
          </a:spcBef>
          <a:spcAft>
            <a:spcPct val="0"/>
          </a:spcAft>
          <a:buClr>
            <a:srgbClr val="FF0000"/>
          </a:buClr>
          <a:buSzTx/>
          <a:buFont typeface="Arial" charset="0"/>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28575"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ctr" defTabSz="228600" rtl="0" eaLnBrk="1" fontAlgn="base" latinLnBrk="0" hangingPunct="1">
          <a:lnSpc>
            <a:spcPct val="100000"/>
          </a:lnSpc>
          <a:spcBef>
            <a:spcPct val="20000"/>
          </a:spcBef>
          <a:spcAft>
            <a:spcPct val="0"/>
          </a:spcAft>
          <a:buClr>
            <a:srgbClr val="FF0000"/>
          </a:buClr>
          <a:buSzTx/>
          <a:buFont typeface="Arial" charset="0"/>
          <a:buNone/>
          <a:tabLst/>
          <a:defRPr kumimoji="0" lang="en-US" sz="1800" b="1" i="0" u="none" strike="noStrike" cap="none" normalizeH="0" baseline="0" smtClean="0">
            <a:ln>
              <a:noFill/>
            </a:ln>
            <a:solidFill>
              <a:schemeClr val="tx1"/>
            </a:solidFill>
            <a:effectLst/>
            <a:latin typeface="Arial" charset="0"/>
          </a:defRPr>
        </a:defPPr>
      </a:lstStyle>
    </a:lnDef>
  </a:objectDefaults>
  <a:extraClrSchemeLst>
    <a:extraClrScheme>
      <a:clrScheme name="OU5_2 1">
        <a:dk1>
          <a:srgbClr val="000000"/>
        </a:dk1>
        <a:lt1>
          <a:srgbClr val="FFFFFF"/>
        </a:lt1>
        <a:dk2>
          <a:srgbClr val="000000"/>
        </a:dk2>
        <a:lt2>
          <a:srgbClr val="000000"/>
        </a:lt2>
        <a:accent1>
          <a:srgbClr val="CCCCCC"/>
        </a:accent1>
        <a:accent2>
          <a:srgbClr val="FF3300"/>
        </a:accent2>
        <a:accent3>
          <a:srgbClr val="FFFFFF"/>
        </a:accent3>
        <a:accent4>
          <a:srgbClr val="000000"/>
        </a:accent4>
        <a:accent5>
          <a:srgbClr val="E2E2E2"/>
        </a:accent5>
        <a:accent6>
          <a:srgbClr val="E72D00"/>
        </a:accent6>
        <a:hlink>
          <a:srgbClr val="FF3300"/>
        </a:hlink>
        <a:folHlink>
          <a:srgbClr val="999999"/>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000000"/>
      </a:lt2>
      <a:accent1>
        <a:srgbClr val="CCCCCC"/>
      </a:accent1>
      <a:accent2>
        <a:srgbClr val="FF3300"/>
      </a:accent2>
      <a:accent3>
        <a:srgbClr val="FFFFFF"/>
      </a:accent3>
      <a:accent4>
        <a:srgbClr val="000000"/>
      </a:accent4>
      <a:accent5>
        <a:srgbClr val="E2E2E2"/>
      </a:accent5>
      <a:accent6>
        <a:srgbClr val="E72D00"/>
      </a:accent6>
      <a:hlink>
        <a:srgbClr val="FF3300"/>
      </a:hlink>
      <a:folHlink>
        <a:srgbClr val="999999"/>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U5_2 1">
    <a:dk1>
      <a:srgbClr val="000000"/>
    </a:dk1>
    <a:lt1>
      <a:srgbClr val="FFFFFF"/>
    </a:lt1>
    <a:dk2>
      <a:srgbClr val="000000"/>
    </a:dk2>
    <a:lt2>
      <a:srgbClr val="000000"/>
    </a:lt2>
    <a:accent1>
      <a:srgbClr val="CCCCCC"/>
    </a:accent1>
    <a:accent2>
      <a:srgbClr val="FF3300"/>
    </a:accent2>
    <a:accent3>
      <a:srgbClr val="FFFFFF"/>
    </a:accent3>
    <a:accent4>
      <a:srgbClr val="000000"/>
    </a:accent4>
    <a:accent5>
      <a:srgbClr val="E2E2E2"/>
    </a:accent5>
    <a:accent6>
      <a:srgbClr val="E72D00"/>
    </a:accent6>
    <a:hlink>
      <a:srgbClr val="FF3300"/>
    </a:hlink>
    <a:folHlink>
      <a:srgbClr val="999999"/>
    </a:folHlink>
  </a:clrScheme>
</a:themeOverride>
</file>

<file path=docProps/app.xml><?xml version="1.0" encoding="utf-8"?>
<Properties xmlns="http://schemas.openxmlformats.org/officeDocument/2006/extended-properties" xmlns:vt="http://schemas.openxmlformats.org/officeDocument/2006/docPropsVTypes">
  <Template>E:\TURTLE\OU5_Template\OU5_2\OU5_2.ppt</Template>
  <TotalTime>3507</TotalTime>
  <Words>1709</Words>
  <Application>Microsoft Office PowerPoint</Application>
  <PresentationFormat>On-screen Show (4:3)</PresentationFormat>
  <Paragraphs>206</Paragraphs>
  <Slides>14</Slides>
  <Notes>14</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OU5_2</vt:lpstr>
      <vt:lpstr>Using Subqueries to Solve Queries </vt:lpstr>
      <vt:lpstr>Objectives</vt:lpstr>
      <vt:lpstr>Using a Subquery to Solve a Problem</vt:lpstr>
      <vt:lpstr>Subquery Syntax</vt:lpstr>
      <vt:lpstr>Using a Subquery</vt:lpstr>
      <vt:lpstr>Guidelines for Using Subqueries</vt:lpstr>
      <vt:lpstr>Types of Subqueries</vt:lpstr>
      <vt:lpstr>Single-Row Subqueries</vt:lpstr>
      <vt:lpstr>Executing Single-Row Subqueries</vt:lpstr>
      <vt:lpstr>Using Group Functions in a Subquery</vt:lpstr>
      <vt:lpstr>The HAVING Clause with Subqueries</vt:lpstr>
      <vt:lpstr>What Is Wrong with This Statement?</vt:lpstr>
      <vt:lpstr>Will This Statement Return Rows?</vt:lpstr>
      <vt:lpstr>Summary</vt:lpstr>
    </vt:vector>
  </TitlesOfParts>
  <Company>Oracle Corp.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Oracle</dc:creator>
  <cp:lastModifiedBy>Abhijit Padte</cp:lastModifiedBy>
  <cp:revision>430</cp:revision>
  <cp:lastPrinted>2004-03-15T19:01:27Z</cp:lastPrinted>
  <dcterms:created xsi:type="dcterms:W3CDTF">2001-07-03T17:11:09Z</dcterms:created>
  <dcterms:modified xsi:type="dcterms:W3CDTF">2009-10-07T02:43:36Z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home_page">
    <vt:lpwstr>http://ap337sun.us.oracle.com/powerpoint</vt:lpwstr>
  </property>
  <property fmtid="{D5CDD505-2E9C-101B-9397-08002B2CF9AE}" pid="3" name="Version">
    <vt:lpwstr>1.00</vt:lpwstr>
  </property>
  <property fmtid="{D5CDD505-2E9C-101B-9397-08002B2CF9AE}" pid="4" name="Build_version">
    <vt:lpwstr> 111</vt:lpwstr>
  </property>
  <property fmtid="{D5CDD505-2E9C-101B-9397-08002B2CF9AE}" pid="5" name="Build_Date">
    <vt:filetime>2001-07-03T07:00:00Z</vt:filetime>
  </property>
  <property fmtid="{D5CDD505-2E9C-101B-9397-08002B2CF9AE}" pid="6" name="Build_Time">
    <vt:lpwstr>10:11:09 AM</vt:lpwstr>
  </property>
  <property fmtid="{D5CDD505-2E9C-101B-9397-08002B2CF9AE}" pid="7" name="Install_dir">
    <vt:lpwstr/>
  </property>
</Properties>
</file>